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5"/>
  </p:notesMasterIdLst>
  <p:handoutMasterIdLst>
    <p:handoutMasterId r:id="rId26"/>
  </p:handoutMasterIdLst>
  <p:sldIdLst>
    <p:sldId id="410" r:id="rId5"/>
    <p:sldId id="426" r:id="rId6"/>
    <p:sldId id="411" r:id="rId7"/>
    <p:sldId id="412" r:id="rId8"/>
    <p:sldId id="413" r:id="rId9"/>
    <p:sldId id="414" r:id="rId10"/>
    <p:sldId id="415" r:id="rId11"/>
    <p:sldId id="416" r:id="rId12"/>
    <p:sldId id="417" r:id="rId13"/>
    <p:sldId id="418" r:id="rId14"/>
    <p:sldId id="419" r:id="rId15"/>
    <p:sldId id="420" r:id="rId16"/>
    <p:sldId id="421" r:id="rId17"/>
    <p:sldId id="422" r:id="rId18"/>
    <p:sldId id="423" r:id="rId19"/>
    <p:sldId id="424" r:id="rId20"/>
    <p:sldId id="427" r:id="rId21"/>
    <p:sldId id="428" r:id="rId22"/>
    <p:sldId id="429" r:id="rId23"/>
    <p:sldId id="42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17" autoAdjust="0"/>
    <p:restoredTop sz="96327" autoAdjust="0"/>
  </p:normalViewPr>
  <p:slideViewPr>
    <p:cSldViewPr snapToGrid="0">
      <p:cViewPr varScale="1">
        <p:scale>
          <a:sx n="66" d="100"/>
          <a:sy n="66" d="100"/>
        </p:scale>
        <p:origin x="1008"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456C24-F606-49D7-9244-F408C45192A2}" type="doc">
      <dgm:prSet loTypeId="urn:microsoft.com/office/officeart/2005/8/layout/vProcess5" loCatId="process" qsTypeId="urn:microsoft.com/office/officeart/2005/8/quickstyle/simple2" qsCatId="simple" csTypeId="urn:microsoft.com/office/officeart/2005/8/colors/accent3_2" csCatId="accent3"/>
      <dgm:spPr/>
      <dgm:t>
        <a:bodyPr/>
        <a:lstStyle/>
        <a:p>
          <a:endParaRPr lang="en-US"/>
        </a:p>
      </dgm:t>
    </dgm:pt>
    <dgm:pt modelId="{1B1AF868-1FAD-4297-B5AF-EA94B34CE256}">
      <dgm:prSet/>
      <dgm:spPr/>
      <dgm:t>
        <a:bodyPr/>
        <a:lstStyle/>
        <a:p>
          <a:pPr algn="ctr"/>
          <a:r>
            <a:rPr lang="en-US" b="1"/>
            <a:t>Primary Data Collection Method</a:t>
          </a:r>
          <a:endParaRPr lang="en-US"/>
        </a:p>
      </dgm:t>
    </dgm:pt>
    <dgm:pt modelId="{824F3662-1E7F-4B86-B413-76FCE4B33949}" type="parTrans" cxnId="{A3FE9688-7D52-42AB-A11E-5D40B9167BD4}">
      <dgm:prSet/>
      <dgm:spPr/>
      <dgm:t>
        <a:bodyPr/>
        <a:lstStyle/>
        <a:p>
          <a:endParaRPr lang="en-US"/>
        </a:p>
      </dgm:t>
    </dgm:pt>
    <dgm:pt modelId="{66E5A11D-03F5-4BE9-87F4-B38F50288BD7}" type="sibTrans" cxnId="{A3FE9688-7D52-42AB-A11E-5D40B9167BD4}">
      <dgm:prSet/>
      <dgm:spPr/>
      <dgm:t>
        <a:bodyPr/>
        <a:lstStyle/>
        <a:p>
          <a:endParaRPr lang="en-US"/>
        </a:p>
      </dgm:t>
    </dgm:pt>
    <dgm:pt modelId="{A7AEBE74-5DDA-4E0C-941A-967F95AEDFB9}">
      <dgm:prSet/>
      <dgm:spPr/>
      <dgm:t>
        <a:bodyPr/>
        <a:lstStyle/>
        <a:p>
          <a:pPr algn="l"/>
          <a:r>
            <a:rPr lang="en-US"/>
            <a:t>Direct field measurements were conducted to collect data on individual trees, including species identification, diameter at breast height (DBH), and distance from tree base.</a:t>
          </a:r>
        </a:p>
      </dgm:t>
    </dgm:pt>
    <dgm:pt modelId="{46F3EC77-E400-4A6B-B9F3-2726F7F2B3F3}" type="parTrans" cxnId="{937769BB-2BC0-4068-A7AB-E8B9936F73BA}">
      <dgm:prSet/>
      <dgm:spPr/>
      <dgm:t>
        <a:bodyPr/>
        <a:lstStyle/>
        <a:p>
          <a:endParaRPr lang="en-US"/>
        </a:p>
      </dgm:t>
    </dgm:pt>
    <dgm:pt modelId="{F07AC01C-6658-402B-B728-E04F1327CC74}" type="sibTrans" cxnId="{937769BB-2BC0-4068-A7AB-E8B9936F73BA}">
      <dgm:prSet/>
      <dgm:spPr/>
      <dgm:t>
        <a:bodyPr/>
        <a:lstStyle/>
        <a:p>
          <a:endParaRPr lang="en-US"/>
        </a:p>
      </dgm:t>
    </dgm:pt>
    <dgm:pt modelId="{5370CE72-8C14-4004-91C7-3D99D1AAC56B}">
      <dgm:prSet/>
      <dgm:spPr/>
      <dgm:t>
        <a:bodyPr/>
        <a:lstStyle/>
        <a:p>
          <a:pPr algn="l"/>
          <a:r>
            <a:rPr lang="en-US"/>
            <a:t>Tree height was calculated using trigonometric methods based on measured angles and distances.</a:t>
          </a:r>
        </a:p>
      </dgm:t>
    </dgm:pt>
    <dgm:pt modelId="{47B2483C-7F94-4B0F-8CAE-D9E5FB66E7CC}" type="parTrans" cxnId="{8439EFAA-CE82-411D-B4ED-1D2152ED0914}">
      <dgm:prSet/>
      <dgm:spPr/>
      <dgm:t>
        <a:bodyPr/>
        <a:lstStyle/>
        <a:p>
          <a:endParaRPr lang="en-US"/>
        </a:p>
      </dgm:t>
    </dgm:pt>
    <dgm:pt modelId="{F37EC6C4-63C7-40AB-852E-BC6C0DCC8416}" type="sibTrans" cxnId="{8439EFAA-CE82-411D-B4ED-1D2152ED0914}">
      <dgm:prSet/>
      <dgm:spPr/>
      <dgm:t>
        <a:bodyPr/>
        <a:lstStyle/>
        <a:p>
          <a:endParaRPr lang="en-US"/>
        </a:p>
      </dgm:t>
    </dgm:pt>
    <dgm:pt modelId="{56016C03-FB6C-4E19-A771-B27DC8E7A65C}">
      <dgm:prSet/>
      <dgm:spPr/>
      <dgm:t>
        <a:bodyPr/>
        <a:lstStyle/>
        <a:p>
          <a:pPr algn="l"/>
          <a:r>
            <a:rPr lang="en-US"/>
            <a:t>Above-ground and below-ground carbon content was estimated for each sampled tree using standardized formulas and measurement protocols.</a:t>
          </a:r>
        </a:p>
      </dgm:t>
    </dgm:pt>
    <dgm:pt modelId="{503D8CEA-2625-4523-9008-2DF7289F2597}" type="parTrans" cxnId="{EB6664BB-6B82-49D9-A0F5-9B75520E2E49}">
      <dgm:prSet/>
      <dgm:spPr/>
      <dgm:t>
        <a:bodyPr/>
        <a:lstStyle/>
        <a:p>
          <a:endParaRPr lang="en-US"/>
        </a:p>
      </dgm:t>
    </dgm:pt>
    <dgm:pt modelId="{9A424EA9-5BF9-4809-9993-26CF4B7A1F09}" type="sibTrans" cxnId="{EB6664BB-6B82-49D9-A0F5-9B75520E2E49}">
      <dgm:prSet/>
      <dgm:spPr/>
      <dgm:t>
        <a:bodyPr/>
        <a:lstStyle/>
        <a:p>
          <a:endParaRPr lang="en-US"/>
        </a:p>
      </dgm:t>
    </dgm:pt>
    <dgm:pt modelId="{21216ACA-5773-43B4-8F90-DB7F5CCBD65B}" type="pres">
      <dgm:prSet presAssocID="{6D456C24-F606-49D7-9244-F408C45192A2}" presName="outerComposite" presStyleCnt="0">
        <dgm:presLayoutVars>
          <dgm:chMax val="5"/>
          <dgm:dir/>
          <dgm:resizeHandles val="exact"/>
        </dgm:presLayoutVars>
      </dgm:prSet>
      <dgm:spPr/>
    </dgm:pt>
    <dgm:pt modelId="{AFC37A74-F47D-4E68-A863-9F5111BE3F8C}" type="pres">
      <dgm:prSet presAssocID="{6D456C24-F606-49D7-9244-F408C45192A2}" presName="dummyMaxCanvas" presStyleCnt="0">
        <dgm:presLayoutVars/>
      </dgm:prSet>
      <dgm:spPr/>
    </dgm:pt>
    <dgm:pt modelId="{BF73BEEF-F7C6-4460-8DA6-1619BCE03260}" type="pres">
      <dgm:prSet presAssocID="{6D456C24-F606-49D7-9244-F408C45192A2}" presName="OneNode_1" presStyleLbl="node1" presStyleIdx="0" presStyleCnt="1">
        <dgm:presLayoutVars>
          <dgm:bulletEnabled val="1"/>
        </dgm:presLayoutVars>
      </dgm:prSet>
      <dgm:spPr/>
    </dgm:pt>
  </dgm:ptLst>
  <dgm:cxnLst>
    <dgm:cxn modelId="{66015F09-A038-44DE-B01E-D6D05992E626}" type="presOf" srcId="{56016C03-FB6C-4E19-A771-B27DC8E7A65C}" destId="{BF73BEEF-F7C6-4460-8DA6-1619BCE03260}" srcOrd="0" destOrd="3" presId="urn:microsoft.com/office/officeart/2005/8/layout/vProcess5"/>
    <dgm:cxn modelId="{1519AB37-A0BD-4E1C-9AC5-D5C809C9F63C}" type="presOf" srcId="{1B1AF868-1FAD-4297-B5AF-EA94B34CE256}" destId="{BF73BEEF-F7C6-4460-8DA6-1619BCE03260}" srcOrd="0" destOrd="0" presId="urn:microsoft.com/office/officeart/2005/8/layout/vProcess5"/>
    <dgm:cxn modelId="{B07A2E39-3246-42DC-BD92-EE4D69EFED5E}" type="presOf" srcId="{5370CE72-8C14-4004-91C7-3D99D1AAC56B}" destId="{BF73BEEF-F7C6-4460-8DA6-1619BCE03260}" srcOrd="0" destOrd="2" presId="urn:microsoft.com/office/officeart/2005/8/layout/vProcess5"/>
    <dgm:cxn modelId="{A3FE9688-7D52-42AB-A11E-5D40B9167BD4}" srcId="{6D456C24-F606-49D7-9244-F408C45192A2}" destId="{1B1AF868-1FAD-4297-B5AF-EA94B34CE256}" srcOrd="0" destOrd="0" parTransId="{824F3662-1E7F-4B86-B413-76FCE4B33949}" sibTransId="{66E5A11D-03F5-4BE9-87F4-B38F50288BD7}"/>
    <dgm:cxn modelId="{8439EFAA-CE82-411D-B4ED-1D2152ED0914}" srcId="{1B1AF868-1FAD-4297-B5AF-EA94B34CE256}" destId="{5370CE72-8C14-4004-91C7-3D99D1AAC56B}" srcOrd="1" destOrd="0" parTransId="{47B2483C-7F94-4B0F-8CAE-D9E5FB66E7CC}" sibTransId="{F37EC6C4-63C7-40AB-852E-BC6C0DCC8416}"/>
    <dgm:cxn modelId="{26E8C2B5-9DF7-425A-8C5A-3BEFF022BF07}" type="presOf" srcId="{6D456C24-F606-49D7-9244-F408C45192A2}" destId="{21216ACA-5773-43B4-8F90-DB7F5CCBD65B}" srcOrd="0" destOrd="0" presId="urn:microsoft.com/office/officeart/2005/8/layout/vProcess5"/>
    <dgm:cxn modelId="{EB6664BB-6B82-49D9-A0F5-9B75520E2E49}" srcId="{1B1AF868-1FAD-4297-B5AF-EA94B34CE256}" destId="{56016C03-FB6C-4E19-A771-B27DC8E7A65C}" srcOrd="2" destOrd="0" parTransId="{503D8CEA-2625-4523-9008-2DF7289F2597}" sibTransId="{9A424EA9-5BF9-4809-9993-26CF4B7A1F09}"/>
    <dgm:cxn modelId="{937769BB-2BC0-4068-A7AB-E8B9936F73BA}" srcId="{1B1AF868-1FAD-4297-B5AF-EA94B34CE256}" destId="{A7AEBE74-5DDA-4E0C-941A-967F95AEDFB9}" srcOrd="0" destOrd="0" parTransId="{46F3EC77-E400-4A6B-B9F3-2726F7F2B3F3}" sibTransId="{F07AC01C-6658-402B-B728-E04F1327CC74}"/>
    <dgm:cxn modelId="{150EC2BE-028D-41B1-BA06-223A7AC4C40D}" type="presOf" srcId="{A7AEBE74-5DDA-4E0C-941A-967F95AEDFB9}" destId="{BF73BEEF-F7C6-4460-8DA6-1619BCE03260}" srcOrd="0" destOrd="1" presId="urn:microsoft.com/office/officeart/2005/8/layout/vProcess5"/>
    <dgm:cxn modelId="{735C837A-E33A-4F2A-80FB-EE275D6454C1}" type="presParOf" srcId="{21216ACA-5773-43B4-8F90-DB7F5CCBD65B}" destId="{AFC37A74-F47D-4E68-A863-9F5111BE3F8C}" srcOrd="0" destOrd="0" presId="urn:microsoft.com/office/officeart/2005/8/layout/vProcess5"/>
    <dgm:cxn modelId="{DEA9FB36-8F80-4868-A0FD-9C02528D7251}" type="presParOf" srcId="{21216ACA-5773-43B4-8F90-DB7F5CCBD65B}" destId="{BF73BEEF-F7C6-4460-8DA6-1619BCE03260}" srcOrd="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73BEEF-F7C6-4460-8DA6-1619BCE03260}">
      <dsp:nvSpPr>
        <dsp:cNvPr id="0" name=""/>
        <dsp:cNvSpPr/>
      </dsp:nvSpPr>
      <dsp:spPr>
        <a:xfrm>
          <a:off x="0" y="999765"/>
          <a:ext cx="7926705" cy="1999530"/>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t" anchorCtr="0">
          <a:noAutofit/>
        </a:bodyPr>
        <a:lstStyle/>
        <a:p>
          <a:pPr marL="0" lvl="0" indent="0" algn="ctr" defTabSz="933450">
            <a:lnSpc>
              <a:spcPct val="90000"/>
            </a:lnSpc>
            <a:spcBef>
              <a:spcPct val="0"/>
            </a:spcBef>
            <a:spcAft>
              <a:spcPct val="35000"/>
            </a:spcAft>
            <a:buNone/>
          </a:pPr>
          <a:r>
            <a:rPr lang="en-US" sz="2100" b="1" kern="1200"/>
            <a:t>Primary Data Collection Method</a:t>
          </a:r>
          <a:endParaRPr lang="en-US" sz="2100" kern="1200"/>
        </a:p>
        <a:p>
          <a:pPr marL="171450" lvl="1" indent="-171450" algn="l" defTabSz="711200">
            <a:lnSpc>
              <a:spcPct val="90000"/>
            </a:lnSpc>
            <a:spcBef>
              <a:spcPct val="0"/>
            </a:spcBef>
            <a:spcAft>
              <a:spcPct val="15000"/>
            </a:spcAft>
            <a:buChar char="•"/>
          </a:pPr>
          <a:r>
            <a:rPr lang="en-US" sz="1600" kern="1200"/>
            <a:t>Direct field measurements were conducted to collect data on individual trees, including species identification, diameter at breast height (DBH), and distance from tree base.</a:t>
          </a:r>
        </a:p>
        <a:p>
          <a:pPr marL="171450" lvl="1" indent="-171450" algn="l" defTabSz="711200">
            <a:lnSpc>
              <a:spcPct val="90000"/>
            </a:lnSpc>
            <a:spcBef>
              <a:spcPct val="0"/>
            </a:spcBef>
            <a:spcAft>
              <a:spcPct val="15000"/>
            </a:spcAft>
            <a:buChar char="•"/>
          </a:pPr>
          <a:r>
            <a:rPr lang="en-US" sz="1600" kern="1200"/>
            <a:t>Tree height was calculated using trigonometric methods based on measured angles and distances.</a:t>
          </a:r>
        </a:p>
        <a:p>
          <a:pPr marL="171450" lvl="1" indent="-171450" algn="l" defTabSz="711200">
            <a:lnSpc>
              <a:spcPct val="90000"/>
            </a:lnSpc>
            <a:spcBef>
              <a:spcPct val="0"/>
            </a:spcBef>
            <a:spcAft>
              <a:spcPct val="15000"/>
            </a:spcAft>
            <a:buChar char="•"/>
          </a:pPr>
          <a:r>
            <a:rPr lang="en-US" sz="1600" kern="1200"/>
            <a:t>Above-ground and below-ground carbon content was estimated for each sampled tree using standardized formulas and measurement protocols.</a:t>
          </a:r>
        </a:p>
      </dsp:txBody>
      <dsp:txXfrm>
        <a:off x="58564" y="1058329"/>
        <a:ext cx="7809577" cy="188240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6/28/2025</a:t>
            </a:fld>
            <a:endParaRPr lang="en-US" dirty="0"/>
          </a:p>
        </p:txBody>
      </p:sp>
      <p:sp>
        <p:nvSpPr>
          <p:cNvPr id="6" name="Slide Number Placeholder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dirty="0"/>
          </a:p>
        </p:txBody>
      </p:sp>
      <p:sp>
        <p:nvSpPr>
          <p:cNvPr id="7" name="Footer Placeholder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8" name="Header Placeholder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6/28/2025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dirty="0"/>
          </a:p>
        </p:txBody>
      </p:sp>
    </p:spTree>
    <p:extLst>
      <p:ext uri="{BB962C8B-B14F-4D97-AF65-F5344CB8AC3E}">
        <p14:creationId xmlns:p14="http://schemas.microsoft.com/office/powerpoint/2010/main" val="1092453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Calibri" panose="020F0502020204030204" pitchFamily="34" charset="0"/>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Calibri" panose="020F0502020204030204" pitchFamily="34" charset="0"/>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lvl1pPr>
              <a:defRPr>
                <a:latin typeface="Calibri" panose="020F0502020204030204" pitchFamily="34" charset="0"/>
              </a:defRPr>
            </a:lvl1pPr>
          </a:lstStyle>
          <a:p>
            <a:endParaRPr lang="en-US" dirty="0"/>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Calibri" panose="020F0502020204030204" pitchFamily="34" charset="0"/>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lvl1pPr>
              <a:defRPr>
                <a:latin typeface="Calibri" panose="020F0502020204030204" pitchFamily="34" charset="0"/>
              </a:defRPr>
            </a:lvl1pPr>
          </a:lstStyle>
          <a:p>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Calibri" panose="020F0502020204030204" pitchFamily="34" charset="0"/>
              </a:defRPr>
            </a:lvl1pPr>
          </a:lstStyle>
          <a:p>
            <a:r>
              <a:rPr lang="en-US" dirty="0"/>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a:t>Click icon to add table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lvl1pPr>
              <a:defRPr>
                <a:latin typeface="Calibri" panose="020F0502020204030204" pitchFamily="34" charset="0"/>
              </a:defRPr>
            </a:lvl1pPr>
          </a:lstStyle>
          <a:p>
            <a:endParaRPr lang="en-US" dirty="0"/>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Calibri" panose="020F0502020204030204" pitchFamily="34" charset="0"/>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Calibri" panose="020F0502020204030204" pitchFamily="34" charset="0"/>
              </a:defRPr>
            </a:lvl1pPr>
            <a:lvl2pPr>
              <a:defRPr sz="4000"/>
            </a:lvl2pPr>
            <a:lvl3pPr>
              <a:defRPr sz="4000"/>
            </a:lvl3pPr>
            <a:lvl4pPr>
              <a:defRPr sz="4000"/>
            </a:lvl4pPr>
            <a:lvl5pPr>
              <a:defRPr sz="4000"/>
            </a:lvl5pPr>
          </a:lstStyle>
          <a:p>
            <a:pPr lvl="0"/>
            <a:r>
              <a:rPr lang="en-US" dirty="0"/>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latin typeface="Calibri" panose="020F0502020204030204" pitchFamily="34" charset="0"/>
              </a:endParaRPr>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Calibri" panose="020F0502020204030204" pitchFamily="34" charset="0"/>
              </a:defRPr>
            </a:lvl1pPr>
          </a:lstStyle>
          <a:p>
            <a:r>
              <a:rPr lang="en-US" dirty="0"/>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Calibri" panose="020F0502020204030204" pitchFamily="34" charset="0"/>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dirty="0"/>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lvl1pPr>
              <a:defRPr>
                <a:latin typeface="Calibri" panose="020F0502020204030204" pitchFamily="34" charset="0"/>
              </a:defRPr>
            </a:lvl1pPr>
          </a:lstStyle>
          <a:p>
            <a:endParaRPr lang="en-US" dirty="0"/>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Calibri" panose="020F0502020204030204" pitchFamily="34" charset="0"/>
              </a:defRPr>
            </a:lvl1pPr>
          </a:lstStyle>
          <a:p>
            <a:r>
              <a:rPr lang="en-US" dirty="0"/>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Calibri" panose="020F0502020204030204" pitchFamily="34" charset="0"/>
              </a:defRPr>
            </a:lvl1pPr>
          </a:lstStyle>
          <a:p>
            <a:r>
              <a:rPr lang="en-US" dirty="0"/>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a:t>Click icon to add picture</a:t>
            </a:r>
            <a:endParaRPr lang="en-US" dirty="0"/>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Calibri" panose="020F0502020204030204" pitchFamily="34" charset="0"/>
              </a:defRPr>
            </a:lvl1pPr>
            <a:lvl2pPr>
              <a:defRPr sz="4000"/>
            </a:lvl2pPr>
            <a:lvl3pPr>
              <a:defRPr sz="4000"/>
            </a:lvl3pPr>
            <a:lvl4pPr>
              <a:defRPr sz="4000"/>
            </a:lvl4pPr>
            <a:lvl5pPr>
              <a:defRPr sz="4000"/>
            </a:lvl5pPr>
          </a:lstStyle>
          <a:p>
            <a:pPr lvl="0"/>
            <a:r>
              <a:rPr lang="en-US" dirty="0"/>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Calibri" panose="020F0502020204030204" pitchFamily="34" charset="0"/>
              </a:defRPr>
            </a:lvl1pPr>
          </a:lstStyle>
          <a:p>
            <a:r>
              <a:rPr lang="en-US" dirty="0"/>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dirty="0"/>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lvl1pPr>
              <a:defRPr>
                <a:latin typeface="Calibri" panose="020F0502020204030204" pitchFamily="34" charset="0"/>
              </a:defRPr>
            </a:lvl1pPr>
          </a:lstStyle>
          <a:p>
            <a:endParaRPr lang="en-US" dirty="0"/>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Calibri" panose="020F0502020204030204" pitchFamily="34" charset="0"/>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Calibri" panose="020F0502020204030204" pitchFamily="34" charset="0"/>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Calibri" panose="020F0502020204030204" pitchFamily="34" charset="0"/>
              </a:defRPr>
            </a:lvl1pPr>
          </a:lstStyle>
          <a:p>
            <a:r>
              <a:rPr lang="en-US" dirty="0"/>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lvl1pPr>
              <a:defRPr>
                <a:latin typeface="Calibri" panose="020F0502020204030204" pitchFamily="34" charset="0"/>
              </a:defRPr>
            </a:lvl1pPr>
          </a:lstStyle>
          <a:p>
            <a:endParaRPr lang="en-US" dirty="0"/>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latin typeface="Calibri" panose="020F0502020204030204" pitchFamily="34" charset="0"/>
              </a:endParaRPr>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latin typeface="Calibri" panose="020F0502020204030204" pitchFamily="34" charset="0"/>
              </a:endParaRPr>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Calibri" panose="020F0502020204030204" pitchFamily="34" charset="0"/>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dirty="0"/>
              <a:t>Click to add content</a:t>
            </a:r>
          </a:p>
          <a:p>
            <a:pPr lvl="1"/>
            <a:r>
              <a:rPr lang="en-US" dirty="0"/>
              <a:t>Second level</a:t>
            </a:r>
          </a:p>
          <a:p>
            <a:pPr lvl="2"/>
            <a:r>
              <a:rPr lang="en-US" dirty="0"/>
              <a:t>Third level</a:t>
            </a:r>
          </a:p>
          <a:p>
            <a:pPr lvl="3"/>
            <a:endParaRPr lang="en-US" dirty="0"/>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lvl1pPr>
              <a:defRPr>
                <a:latin typeface="Calibri" panose="020F0502020204030204" pitchFamily="34" charset="0"/>
              </a:defRPr>
            </a:lvl1pPr>
          </a:lstStyle>
          <a:p>
            <a:endParaRPr lang="en-US" dirty="0"/>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Calibri" panose="020F0502020204030204" pitchFamily="34" charset="0"/>
              </a:defRPr>
            </a:lvl1pPr>
          </a:lstStyle>
          <a:p>
            <a:r>
              <a:rPr lang="en-US" dirty="0"/>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lvl1pPr>
              <a:defRPr>
                <a:latin typeface="Calibri" panose="020F0502020204030204" pitchFamily="34" charset="0"/>
              </a:defRPr>
            </a:lvl1pPr>
          </a:lstStyle>
          <a:p>
            <a:endParaRPr lang="en-US" dirty="0"/>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Calibri" panose="020F0502020204030204" pitchFamily="34" charset="0"/>
              </a:defRPr>
            </a:lvl1pPr>
          </a:lstStyle>
          <a:p>
            <a:endParaRPr lang="en-US"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Calibri" panose="020F05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sz="4400" b="1" i="0" kern="1200" spc="100" baseline="0">
          <a:solidFill>
            <a:schemeClr val="bg1"/>
          </a:solidFill>
          <a:latin typeface="Calibri" panose="020F050202020403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Calibri" panose="020F0502020204030204" pitchFamily="34" charset="0"/>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Calibri" panose="020F0502020204030204" pitchFamily="34" charset="0"/>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Calibri" panose="020F0502020204030204" pitchFamily="34" charset="0"/>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Calibri" panose="020F0502020204030204" pitchFamily="34" charset="0"/>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016/j.cosust.2009.08.001" TargetMode="External"/><Relationship Id="rId7" Type="http://schemas.openxmlformats.org/officeDocument/2006/relationships/hyperlink" Target="https://doi.org/10.1080/17583004.2017.1404387" TargetMode="External"/><Relationship Id="rId2" Type="http://schemas.openxmlformats.org/officeDocument/2006/relationships/hyperlink" Target="https://doi.org/10.1155/2023/3838404" TargetMode="External"/><Relationship Id="rId1" Type="http://schemas.openxmlformats.org/officeDocument/2006/relationships/slideLayout" Target="../slideLayouts/slideLayout12.xml"/><Relationship Id="rId6" Type="http://schemas.openxmlformats.org/officeDocument/2006/relationships/hyperlink" Target="https://doi.org/10.1016/j.scitotenv.2024.172076" TargetMode="External"/><Relationship Id="rId5" Type="http://schemas.openxmlformats.org/officeDocument/2006/relationships/hyperlink" Target="https://doi.org/10.18782/2583-4770.128" TargetMode="External"/><Relationship Id="rId4" Type="http://schemas.openxmlformats.org/officeDocument/2006/relationships/hyperlink" Target="https://doi.org/10.3390/su1413778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1D9D6-2977-ABCD-FDF8-51AFA5064E54}"/>
              </a:ext>
            </a:extLst>
          </p:cNvPr>
          <p:cNvSpPr>
            <a:spLocks noGrp="1"/>
          </p:cNvSpPr>
          <p:nvPr>
            <p:ph type="ctrTitle"/>
          </p:nvPr>
        </p:nvSpPr>
        <p:spPr>
          <a:xfrm>
            <a:off x="3211863" y="150125"/>
            <a:ext cx="4840316" cy="919176"/>
          </a:xfrm>
        </p:spPr>
        <p:txBody>
          <a:bodyPr/>
          <a:lstStyle/>
          <a:p>
            <a:r>
              <a:rPr lang="en-US" sz="3200"/>
              <a:t>Carbon Sequestration Potential of Tree Species</a:t>
            </a:r>
            <a:endParaRPr lang="en-US" sz="3200" dirty="0"/>
          </a:p>
        </p:txBody>
      </p:sp>
      <p:sp>
        <p:nvSpPr>
          <p:cNvPr id="8" name="TextBox 7">
            <a:extLst>
              <a:ext uri="{FF2B5EF4-FFF2-40B4-BE49-F238E27FC236}">
                <a16:creationId xmlns:a16="http://schemas.microsoft.com/office/drawing/2014/main" id="{0D1AACF6-6213-8537-EFA7-D3EC27CBAE16}"/>
              </a:ext>
            </a:extLst>
          </p:cNvPr>
          <p:cNvSpPr txBox="1"/>
          <p:nvPr/>
        </p:nvSpPr>
        <p:spPr>
          <a:xfrm>
            <a:off x="6281473" y="3429000"/>
            <a:ext cx="2093704" cy="461665"/>
          </a:xfrm>
          <a:prstGeom prst="rect">
            <a:avLst/>
          </a:prstGeom>
          <a:noFill/>
        </p:spPr>
        <p:txBody>
          <a:bodyPr wrap="square">
            <a:spAutoFit/>
          </a:bodyPr>
          <a:lstStyle/>
          <a:p>
            <a:r>
              <a:rPr lang="en-US" sz="2400">
                <a:solidFill>
                  <a:schemeClr val="bg1"/>
                </a:solidFill>
                <a:latin typeface="Calibri" panose="020F0502020204030204" pitchFamily="34" charset="0"/>
              </a:rPr>
              <a:t>Cover page</a:t>
            </a:r>
          </a:p>
        </p:txBody>
      </p:sp>
      <p:sp>
        <p:nvSpPr>
          <p:cNvPr id="10" name="TextBox 9">
            <a:extLst>
              <a:ext uri="{FF2B5EF4-FFF2-40B4-BE49-F238E27FC236}">
                <a16:creationId xmlns:a16="http://schemas.microsoft.com/office/drawing/2014/main" id="{B9CA5143-38FF-E861-FEE4-4448C2A7EC44}"/>
              </a:ext>
            </a:extLst>
          </p:cNvPr>
          <p:cNvSpPr txBox="1"/>
          <p:nvPr/>
        </p:nvSpPr>
        <p:spPr>
          <a:xfrm>
            <a:off x="6281473" y="4103512"/>
            <a:ext cx="6093724" cy="1200329"/>
          </a:xfrm>
          <a:prstGeom prst="rect">
            <a:avLst/>
          </a:prstGeom>
          <a:noFill/>
        </p:spPr>
        <p:txBody>
          <a:bodyPr wrap="square">
            <a:spAutoFit/>
          </a:bodyPr>
          <a:lstStyle/>
          <a:p>
            <a:r>
              <a:rPr lang="en-US" dirty="0">
                <a:solidFill>
                  <a:schemeClr val="bg1"/>
                </a:solidFill>
                <a:latin typeface="Calibri" panose="020F0502020204030204" pitchFamily="34" charset="0"/>
              </a:rPr>
              <a:t>Name:</a:t>
            </a:r>
          </a:p>
          <a:p>
            <a:r>
              <a:rPr lang="en-US" dirty="0">
                <a:solidFill>
                  <a:schemeClr val="bg1"/>
                </a:solidFill>
                <a:latin typeface="Calibri" panose="020F0502020204030204" pitchFamily="34" charset="0"/>
              </a:rPr>
              <a:t>Student Id:</a:t>
            </a:r>
          </a:p>
          <a:p>
            <a:r>
              <a:rPr lang="en-US" dirty="0">
                <a:solidFill>
                  <a:schemeClr val="bg1"/>
                </a:solidFill>
                <a:latin typeface="Calibri" panose="020F0502020204030204" pitchFamily="34" charset="0"/>
              </a:rPr>
              <a:t>Course:</a:t>
            </a:r>
          </a:p>
          <a:p>
            <a:r>
              <a:rPr lang="en-US" dirty="0">
                <a:solidFill>
                  <a:schemeClr val="bg1"/>
                </a:solidFill>
                <a:latin typeface="Calibri" panose="020F0502020204030204" pitchFamily="34" charset="0"/>
              </a:rPr>
              <a:t>Program:</a:t>
            </a:r>
          </a:p>
        </p:txBody>
      </p:sp>
      <p:pic>
        <p:nvPicPr>
          <p:cNvPr id="1026" name="Picture 2" descr="What is Carbon Sequestration?">
            <a:extLst>
              <a:ext uri="{FF2B5EF4-FFF2-40B4-BE49-F238E27FC236}">
                <a16:creationId xmlns:a16="http://schemas.microsoft.com/office/drawing/2014/main" id="{9ADDBCCC-D336-2BB2-F620-E309F4012C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1111" y="1114838"/>
            <a:ext cx="4189862" cy="226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211B-C6F6-5B03-AA87-3532D38BF9C9}"/>
              </a:ext>
            </a:extLst>
          </p:cNvPr>
          <p:cNvSpPr>
            <a:spLocks noGrp="1"/>
          </p:cNvSpPr>
          <p:nvPr>
            <p:ph type="title"/>
          </p:nvPr>
        </p:nvSpPr>
        <p:spPr>
          <a:xfrm>
            <a:off x="594360" y="1132764"/>
            <a:ext cx="5751849" cy="639961"/>
          </a:xfrm>
        </p:spPr>
        <p:txBody>
          <a:bodyPr/>
          <a:lstStyle/>
          <a:p>
            <a:r>
              <a:rPr lang="en-US" sz="3600" dirty="0"/>
              <a:t>Results of one-way Anova</a:t>
            </a:r>
          </a:p>
        </p:txBody>
      </p:sp>
      <p:pic>
        <p:nvPicPr>
          <p:cNvPr id="5" name="Picture 4">
            <a:extLst>
              <a:ext uri="{FF2B5EF4-FFF2-40B4-BE49-F238E27FC236}">
                <a16:creationId xmlns:a16="http://schemas.microsoft.com/office/drawing/2014/main" id="{DA19AC75-812D-DE40-396C-767FF4B34F1C}"/>
              </a:ext>
            </a:extLst>
          </p:cNvPr>
          <p:cNvPicPr>
            <a:picLocks noChangeAspect="1"/>
          </p:cNvPicPr>
          <p:nvPr/>
        </p:nvPicPr>
        <p:blipFill>
          <a:blip r:embed="rId2"/>
          <a:stretch>
            <a:fillRect/>
          </a:stretch>
        </p:blipFill>
        <p:spPr>
          <a:xfrm>
            <a:off x="34802" y="1789164"/>
            <a:ext cx="7041999" cy="5072248"/>
          </a:xfrm>
          <a:prstGeom prst="rect">
            <a:avLst/>
          </a:prstGeom>
        </p:spPr>
      </p:pic>
      <p:pic>
        <p:nvPicPr>
          <p:cNvPr id="7" name="Picture 6">
            <a:extLst>
              <a:ext uri="{FF2B5EF4-FFF2-40B4-BE49-F238E27FC236}">
                <a16:creationId xmlns:a16="http://schemas.microsoft.com/office/drawing/2014/main" id="{11AD4B59-D2F4-5149-C8B9-78852825682A}"/>
              </a:ext>
            </a:extLst>
          </p:cNvPr>
          <p:cNvPicPr>
            <a:picLocks noChangeAspect="1"/>
          </p:cNvPicPr>
          <p:nvPr/>
        </p:nvPicPr>
        <p:blipFill>
          <a:blip r:embed="rId3"/>
          <a:stretch>
            <a:fillRect/>
          </a:stretch>
        </p:blipFill>
        <p:spPr>
          <a:xfrm>
            <a:off x="6155610" y="127736"/>
            <a:ext cx="6001588" cy="2010056"/>
          </a:xfrm>
          <a:prstGeom prst="rect">
            <a:avLst/>
          </a:prstGeom>
        </p:spPr>
      </p:pic>
      <p:sp>
        <p:nvSpPr>
          <p:cNvPr id="9" name="TextBox 8">
            <a:extLst>
              <a:ext uri="{FF2B5EF4-FFF2-40B4-BE49-F238E27FC236}">
                <a16:creationId xmlns:a16="http://schemas.microsoft.com/office/drawing/2014/main" id="{6D11D17F-A523-BA31-9795-893DF5143627}"/>
              </a:ext>
            </a:extLst>
          </p:cNvPr>
          <p:cNvSpPr txBox="1"/>
          <p:nvPr/>
        </p:nvSpPr>
        <p:spPr>
          <a:xfrm>
            <a:off x="5312392" y="2777753"/>
            <a:ext cx="6093724" cy="3323987"/>
          </a:xfrm>
          <a:prstGeom prst="rect">
            <a:avLst/>
          </a:prstGeom>
          <a:noFill/>
        </p:spPr>
        <p:txBody>
          <a:bodyPr wrap="square">
            <a:spAutoFit/>
          </a:bodyPr>
          <a:lstStyle/>
          <a:p>
            <a:pPr algn="l">
              <a:spcBef>
                <a:spcPts val="1800"/>
              </a:spcBef>
              <a:spcAft>
                <a:spcPts val="1200"/>
              </a:spcAft>
              <a:buNone/>
            </a:pPr>
            <a:r>
              <a:rPr lang="en-US" b="1" i="0">
                <a:solidFill>
                  <a:schemeClr val="bg1"/>
                </a:solidFill>
                <a:effectLst/>
                <a:latin typeface="Calibri" panose="020F0502020204030204" pitchFamily="34" charset="0"/>
              </a:rPr>
              <a:t>Justification:</a:t>
            </a:r>
          </a:p>
          <a:p>
            <a:pPr algn="l">
              <a:spcAft>
                <a:spcPts val="1200"/>
              </a:spcAft>
              <a:buFont typeface="Arial" panose="020B0604020202020204" pitchFamily="34" charset="0"/>
              <a:buChar char="•"/>
            </a:pPr>
            <a:r>
              <a:rPr lang="en-US" b="0" i="0">
                <a:solidFill>
                  <a:schemeClr val="bg1"/>
                </a:solidFill>
                <a:effectLst/>
                <a:latin typeface="Calibri" panose="020F0502020204030204" pitchFamily="34" charset="0"/>
              </a:rPr>
              <a:t>This approach allows  to quantify how well tree diameter (DBH) and height predict the amount of aboveground carbon stored.</a:t>
            </a:r>
          </a:p>
          <a:p>
            <a:pPr algn="l">
              <a:spcAft>
                <a:spcPts val="1200"/>
              </a:spcAft>
              <a:buFont typeface="Arial" panose="020B0604020202020204" pitchFamily="34" charset="0"/>
              <a:buChar char="•"/>
            </a:pPr>
            <a:r>
              <a:rPr lang="en-US" b="0" i="0">
                <a:solidFill>
                  <a:schemeClr val="bg1"/>
                </a:solidFill>
                <a:effectLst/>
                <a:latin typeface="Calibri" panose="020F0502020204030204" pitchFamily="34" charset="0"/>
              </a:rPr>
              <a:t>It directly addresses  research goal of understanding which tree characteristics most strongly influence carbon sequestration.</a:t>
            </a:r>
          </a:p>
          <a:p>
            <a:pPr algn="l">
              <a:spcAft>
                <a:spcPts val="1200"/>
              </a:spcAft>
              <a:buFont typeface="Arial" panose="020B0604020202020204" pitchFamily="34" charset="0"/>
              <a:buChar char="•"/>
            </a:pPr>
            <a:r>
              <a:rPr lang="en-US" b="0" i="0">
                <a:solidFill>
                  <a:schemeClr val="bg1"/>
                </a:solidFill>
                <a:effectLst/>
                <a:latin typeface="Calibri" panose="020F0502020204030204" pitchFamily="34" charset="0"/>
              </a:rPr>
              <a:t>By including both DBH and height, </a:t>
            </a:r>
            <a:r>
              <a:rPr lang="en-US">
                <a:solidFill>
                  <a:schemeClr val="bg1"/>
                </a:solidFill>
                <a:latin typeface="Calibri" panose="020F0502020204030204" pitchFamily="34" charset="0"/>
              </a:rPr>
              <a:t>we</a:t>
            </a:r>
            <a:r>
              <a:rPr lang="en-US" b="0" i="0">
                <a:solidFill>
                  <a:schemeClr val="bg1"/>
                </a:solidFill>
                <a:effectLst/>
                <a:latin typeface="Calibri" panose="020F0502020204030204" pitchFamily="34" charset="0"/>
              </a:rPr>
              <a:t>  assessed the unique and combined contributions of these variables to carbon storage potential.</a:t>
            </a:r>
          </a:p>
        </p:txBody>
      </p:sp>
    </p:spTree>
    <p:extLst>
      <p:ext uri="{BB962C8B-B14F-4D97-AF65-F5344CB8AC3E}">
        <p14:creationId xmlns:p14="http://schemas.microsoft.com/office/powerpoint/2010/main" val="1644536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3831F-A49D-75E3-67EE-64282C92EDFD}"/>
              </a:ext>
            </a:extLst>
          </p:cNvPr>
          <p:cNvSpPr>
            <a:spLocks noGrp="1"/>
          </p:cNvSpPr>
          <p:nvPr>
            <p:ph type="title"/>
          </p:nvPr>
        </p:nvSpPr>
        <p:spPr>
          <a:xfrm>
            <a:off x="103041" y="1378424"/>
            <a:ext cx="8044673" cy="667256"/>
          </a:xfrm>
        </p:spPr>
        <p:txBody>
          <a:bodyPr anchor="b">
            <a:normAutofit fontScale="90000"/>
          </a:bodyPr>
          <a:lstStyle/>
          <a:p>
            <a:r>
              <a:rPr lang="en-US" dirty="0"/>
              <a:t>Interpretation of one-way ANOVA</a:t>
            </a:r>
          </a:p>
        </p:txBody>
      </p:sp>
      <p:graphicFrame>
        <p:nvGraphicFramePr>
          <p:cNvPr id="5" name="Table 4">
            <a:extLst>
              <a:ext uri="{FF2B5EF4-FFF2-40B4-BE49-F238E27FC236}">
                <a16:creationId xmlns:a16="http://schemas.microsoft.com/office/drawing/2014/main" id="{81DB146C-FEE7-CA2D-66AC-066B8A203012}"/>
              </a:ext>
            </a:extLst>
          </p:cNvPr>
          <p:cNvGraphicFramePr>
            <a:graphicFrameLocks noGrp="1"/>
          </p:cNvGraphicFramePr>
          <p:nvPr>
            <p:extLst>
              <p:ext uri="{D42A27DB-BD31-4B8C-83A1-F6EECF244321}">
                <p14:modId xmlns:p14="http://schemas.microsoft.com/office/powerpoint/2010/main" val="2131580720"/>
              </p:ext>
            </p:extLst>
          </p:nvPr>
        </p:nvGraphicFramePr>
        <p:xfrm>
          <a:off x="313899" y="2238233"/>
          <a:ext cx="11764370" cy="4619763"/>
        </p:xfrm>
        <a:graphic>
          <a:graphicData uri="http://schemas.openxmlformats.org/drawingml/2006/table">
            <a:tbl>
              <a:tblPr firstRow="1" bandRow="1">
                <a:tableStyleId>{2D5ABB26-0587-4C30-8999-92F81FD0307C}</a:tableStyleId>
              </a:tblPr>
              <a:tblGrid>
                <a:gridCol w="3007810">
                  <a:extLst>
                    <a:ext uri="{9D8B030D-6E8A-4147-A177-3AD203B41FA5}">
                      <a16:colId xmlns:a16="http://schemas.microsoft.com/office/drawing/2014/main" val="3745031899"/>
                    </a:ext>
                  </a:extLst>
                </a:gridCol>
                <a:gridCol w="2662577">
                  <a:extLst>
                    <a:ext uri="{9D8B030D-6E8A-4147-A177-3AD203B41FA5}">
                      <a16:colId xmlns:a16="http://schemas.microsoft.com/office/drawing/2014/main" val="1256083861"/>
                    </a:ext>
                  </a:extLst>
                </a:gridCol>
                <a:gridCol w="1319985">
                  <a:extLst>
                    <a:ext uri="{9D8B030D-6E8A-4147-A177-3AD203B41FA5}">
                      <a16:colId xmlns:a16="http://schemas.microsoft.com/office/drawing/2014/main" val="1026547907"/>
                    </a:ext>
                  </a:extLst>
                </a:gridCol>
                <a:gridCol w="4773998">
                  <a:extLst>
                    <a:ext uri="{9D8B030D-6E8A-4147-A177-3AD203B41FA5}">
                      <a16:colId xmlns:a16="http://schemas.microsoft.com/office/drawing/2014/main" val="2345064636"/>
                    </a:ext>
                  </a:extLst>
                </a:gridCol>
              </a:tblGrid>
              <a:tr h="256145">
                <a:tc>
                  <a:txBody>
                    <a:bodyPr/>
                    <a:lstStyle/>
                    <a:p>
                      <a:r>
                        <a:rPr lang="en-US" sz="1000" b="1">
                          <a:solidFill>
                            <a:schemeClr val="bg1"/>
                          </a:solidFill>
                          <a:latin typeface="Calibri" panose="020F0502020204030204" pitchFamily="34" charset="0"/>
                        </a:rPr>
                        <a:t>Section</a:t>
                      </a:r>
                      <a:endParaRPr lang="en-US" sz="1000">
                        <a:solidFill>
                          <a:schemeClr val="bg1"/>
                        </a:solidFill>
                      </a:endParaRPr>
                    </a:p>
                  </a:txBody>
                  <a:tcPr marL="18000" marR="18000" marT="9001" marB="9001" anchor="ctr"/>
                </a:tc>
                <a:tc>
                  <a:txBody>
                    <a:bodyPr/>
                    <a:lstStyle/>
                    <a:p>
                      <a:r>
                        <a:rPr lang="en-US" sz="1000" b="1">
                          <a:solidFill>
                            <a:schemeClr val="bg1"/>
                          </a:solidFill>
                          <a:latin typeface="Calibri" panose="020F0502020204030204" pitchFamily="34" charset="0"/>
                        </a:rPr>
                        <a:t>Metric</a:t>
                      </a:r>
                      <a:endParaRPr lang="en-US" sz="1000">
                        <a:solidFill>
                          <a:schemeClr val="bg1"/>
                        </a:solidFill>
                      </a:endParaRPr>
                    </a:p>
                  </a:txBody>
                  <a:tcPr marL="18000" marR="18000" marT="9001" marB="9001" anchor="ctr"/>
                </a:tc>
                <a:tc>
                  <a:txBody>
                    <a:bodyPr/>
                    <a:lstStyle/>
                    <a:p>
                      <a:r>
                        <a:rPr lang="en-US" sz="1000" b="1">
                          <a:solidFill>
                            <a:schemeClr val="bg1"/>
                          </a:solidFill>
                          <a:latin typeface="Calibri" panose="020F0502020204030204" pitchFamily="34" charset="0"/>
                        </a:rPr>
                        <a:t>Value</a:t>
                      </a:r>
                      <a:endParaRPr lang="en-US" sz="1000">
                        <a:solidFill>
                          <a:schemeClr val="bg1"/>
                        </a:solidFill>
                      </a:endParaRPr>
                    </a:p>
                  </a:txBody>
                  <a:tcPr marL="18000" marR="18000" marT="9001" marB="9001" anchor="ctr"/>
                </a:tc>
                <a:tc>
                  <a:txBody>
                    <a:bodyPr/>
                    <a:lstStyle/>
                    <a:p>
                      <a:r>
                        <a:rPr lang="en-US" sz="1000" b="1">
                          <a:solidFill>
                            <a:schemeClr val="bg1"/>
                          </a:solidFill>
                          <a:latin typeface="Calibri" panose="020F0502020204030204" pitchFamily="34" charset="0"/>
                        </a:rPr>
                        <a:t>Interpretation</a:t>
                      </a:r>
                      <a:endParaRPr lang="en-US" sz="1000">
                        <a:solidFill>
                          <a:schemeClr val="bg1"/>
                        </a:solidFill>
                      </a:endParaRPr>
                    </a:p>
                  </a:txBody>
                  <a:tcPr marL="18000" marR="18000" marT="9001" marB="9001" anchor="ctr"/>
                </a:tc>
                <a:extLst>
                  <a:ext uri="{0D108BD9-81ED-4DB2-BD59-A6C34878D82A}">
                    <a16:rowId xmlns:a16="http://schemas.microsoft.com/office/drawing/2014/main" val="2134060000"/>
                  </a:ext>
                </a:extLst>
              </a:tr>
              <a:tr h="256145">
                <a:tc>
                  <a:txBody>
                    <a:bodyPr/>
                    <a:lstStyle/>
                    <a:p>
                      <a:r>
                        <a:rPr lang="en-US" sz="1000" b="1">
                          <a:solidFill>
                            <a:schemeClr val="bg1"/>
                          </a:solidFill>
                          <a:latin typeface="Calibri" panose="020F0502020204030204" pitchFamily="34" charset="0"/>
                        </a:rPr>
                        <a:t>Model Fit</a:t>
                      </a:r>
                      <a:endParaRPr lang="en-US" sz="1000">
                        <a:solidFill>
                          <a:schemeClr val="bg1"/>
                        </a:solidFill>
                      </a:endParaRPr>
                    </a:p>
                  </a:txBody>
                  <a:tcPr marL="18000" marR="18000" marT="9001" marB="9001" anchor="ctr"/>
                </a:tc>
                <a:tc>
                  <a:txBody>
                    <a:bodyPr/>
                    <a:lstStyle/>
                    <a:p>
                      <a:r>
                        <a:rPr lang="en-US" sz="1000">
                          <a:solidFill>
                            <a:schemeClr val="bg1"/>
                          </a:solidFill>
                          <a:latin typeface="Calibri" panose="020F0502020204030204" pitchFamily="34" charset="0"/>
                        </a:rPr>
                        <a:t>R</a:t>
                      </a:r>
                    </a:p>
                  </a:txBody>
                  <a:tcPr marL="18000" marR="18000" marT="9001" marB="9001" anchor="ctr"/>
                </a:tc>
                <a:tc>
                  <a:txBody>
                    <a:bodyPr/>
                    <a:lstStyle/>
                    <a:p>
                      <a:r>
                        <a:rPr lang="en-US" sz="1000">
                          <a:solidFill>
                            <a:schemeClr val="bg1"/>
                          </a:solidFill>
                          <a:latin typeface="Calibri" panose="020F0502020204030204" pitchFamily="34" charset="0"/>
                        </a:rPr>
                        <a:t>0.920</a:t>
                      </a:r>
                    </a:p>
                  </a:txBody>
                  <a:tcPr marL="18000" marR="18000" marT="9001" marB="9001" anchor="ctr"/>
                </a:tc>
                <a:tc>
                  <a:txBody>
                    <a:bodyPr/>
                    <a:lstStyle/>
                    <a:p>
                      <a:r>
                        <a:rPr lang="en-US" sz="1000">
                          <a:solidFill>
                            <a:schemeClr val="bg1"/>
                          </a:solidFill>
                          <a:latin typeface="Calibri" panose="020F0502020204030204" pitchFamily="34" charset="0"/>
                        </a:rPr>
                        <a:t>Strong correlation between predictors and Above Ground Carbon (kg)</a:t>
                      </a:r>
                    </a:p>
                  </a:txBody>
                  <a:tcPr marL="18000" marR="18000" marT="9001" marB="9001" anchor="ctr"/>
                </a:tc>
                <a:extLst>
                  <a:ext uri="{0D108BD9-81ED-4DB2-BD59-A6C34878D82A}">
                    <a16:rowId xmlns:a16="http://schemas.microsoft.com/office/drawing/2014/main" val="761075434"/>
                  </a:ext>
                </a:extLst>
              </a:tr>
              <a:tr h="256145">
                <a:tc>
                  <a:txBody>
                    <a:bodyPr/>
                    <a:lstStyle/>
                    <a:p>
                      <a:endParaRPr lang="en-US" sz="1000">
                        <a:solidFill>
                          <a:schemeClr val="bg1"/>
                        </a:solidFill>
                        <a:latin typeface="Calibri" panose="020F0502020204030204" pitchFamily="34" charset="0"/>
                      </a:endParaRPr>
                    </a:p>
                  </a:txBody>
                  <a:tcPr marL="18000" marR="18000" marT="9001" marB="9001" anchor="ctr"/>
                </a:tc>
                <a:tc>
                  <a:txBody>
                    <a:bodyPr/>
                    <a:lstStyle/>
                    <a:p>
                      <a:r>
                        <a:rPr lang="en-US" sz="1000">
                          <a:solidFill>
                            <a:schemeClr val="bg1"/>
                          </a:solidFill>
                          <a:latin typeface="Calibri" panose="020F0502020204030204" pitchFamily="34" charset="0"/>
                        </a:rPr>
                        <a:t>R Square</a:t>
                      </a:r>
                    </a:p>
                  </a:txBody>
                  <a:tcPr marL="18000" marR="18000" marT="9001" marB="9001" anchor="ctr"/>
                </a:tc>
                <a:tc>
                  <a:txBody>
                    <a:bodyPr/>
                    <a:lstStyle/>
                    <a:p>
                      <a:r>
                        <a:rPr lang="en-US" sz="1000">
                          <a:solidFill>
                            <a:schemeClr val="bg1"/>
                          </a:solidFill>
                          <a:latin typeface="Calibri" panose="020F0502020204030204" pitchFamily="34" charset="0"/>
                        </a:rPr>
                        <a:t>0.846</a:t>
                      </a:r>
                    </a:p>
                  </a:txBody>
                  <a:tcPr marL="18000" marR="18000" marT="9001" marB="9001" anchor="ctr"/>
                </a:tc>
                <a:tc>
                  <a:txBody>
                    <a:bodyPr/>
                    <a:lstStyle/>
                    <a:p>
                      <a:r>
                        <a:rPr lang="en-US" sz="1000">
                          <a:solidFill>
                            <a:schemeClr val="bg1"/>
                          </a:solidFill>
                          <a:latin typeface="Calibri" panose="020F0502020204030204" pitchFamily="34" charset="0"/>
                        </a:rPr>
                        <a:t>84.6% of variance in Carbon explained by DBH and Height</a:t>
                      </a:r>
                    </a:p>
                  </a:txBody>
                  <a:tcPr marL="18000" marR="18000" marT="9001" marB="9001" anchor="ctr"/>
                </a:tc>
                <a:extLst>
                  <a:ext uri="{0D108BD9-81ED-4DB2-BD59-A6C34878D82A}">
                    <a16:rowId xmlns:a16="http://schemas.microsoft.com/office/drawing/2014/main" val="4099937206"/>
                  </a:ext>
                </a:extLst>
              </a:tr>
              <a:tr h="256145">
                <a:tc>
                  <a:txBody>
                    <a:bodyPr/>
                    <a:lstStyle/>
                    <a:p>
                      <a:endParaRPr lang="en-US" sz="1000">
                        <a:solidFill>
                          <a:schemeClr val="bg1"/>
                        </a:solidFill>
                        <a:latin typeface="Calibri" panose="020F0502020204030204" pitchFamily="34" charset="0"/>
                      </a:endParaRPr>
                    </a:p>
                  </a:txBody>
                  <a:tcPr marL="18000" marR="18000" marT="9001" marB="9001" anchor="ctr"/>
                </a:tc>
                <a:tc>
                  <a:txBody>
                    <a:bodyPr/>
                    <a:lstStyle/>
                    <a:p>
                      <a:r>
                        <a:rPr lang="en-US" sz="1000">
                          <a:solidFill>
                            <a:schemeClr val="bg1"/>
                          </a:solidFill>
                          <a:latin typeface="Calibri" panose="020F0502020204030204" pitchFamily="34" charset="0"/>
                        </a:rPr>
                        <a:t>Adjusted R Square</a:t>
                      </a:r>
                    </a:p>
                  </a:txBody>
                  <a:tcPr marL="18000" marR="18000" marT="9001" marB="9001" anchor="ctr"/>
                </a:tc>
                <a:tc>
                  <a:txBody>
                    <a:bodyPr/>
                    <a:lstStyle/>
                    <a:p>
                      <a:r>
                        <a:rPr lang="en-US" sz="1000">
                          <a:solidFill>
                            <a:schemeClr val="bg1"/>
                          </a:solidFill>
                          <a:latin typeface="Calibri" panose="020F0502020204030204" pitchFamily="34" charset="0"/>
                        </a:rPr>
                        <a:t>0.821</a:t>
                      </a:r>
                    </a:p>
                  </a:txBody>
                  <a:tcPr marL="18000" marR="18000" marT="9001" marB="9001" anchor="ctr"/>
                </a:tc>
                <a:tc>
                  <a:txBody>
                    <a:bodyPr/>
                    <a:lstStyle/>
                    <a:p>
                      <a:r>
                        <a:rPr lang="en-US" sz="1000">
                          <a:solidFill>
                            <a:schemeClr val="bg1"/>
                          </a:solidFill>
                          <a:latin typeface="Calibri" panose="020F0502020204030204" pitchFamily="34" charset="0"/>
                        </a:rPr>
                        <a:t>Adjusted for number of predictors; indicates good generalization</a:t>
                      </a:r>
                    </a:p>
                  </a:txBody>
                  <a:tcPr marL="18000" marR="18000" marT="9001" marB="9001" anchor="ctr"/>
                </a:tc>
                <a:extLst>
                  <a:ext uri="{0D108BD9-81ED-4DB2-BD59-A6C34878D82A}">
                    <a16:rowId xmlns:a16="http://schemas.microsoft.com/office/drawing/2014/main" val="1438658226"/>
                  </a:ext>
                </a:extLst>
              </a:tr>
              <a:tr h="450542">
                <a:tc>
                  <a:txBody>
                    <a:bodyPr/>
                    <a:lstStyle/>
                    <a:p>
                      <a:endParaRPr lang="en-US" sz="1000">
                        <a:solidFill>
                          <a:schemeClr val="bg1"/>
                        </a:solidFill>
                        <a:latin typeface="Calibri" panose="020F0502020204030204" pitchFamily="34" charset="0"/>
                      </a:endParaRPr>
                    </a:p>
                  </a:txBody>
                  <a:tcPr marL="18000" marR="18000" marT="9001" marB="9001" anchor="ctr"/>
                </a:tc>
                <a:tc>
                  <a:txBody>
                    <a:bodyPr/>
                    <a:lstStyle/>
                    <a:p>
                      <a:r>
                        <a:rPr lang="en-US" sz="1000">
                          <a:solidFill>
                            <a:schemeClr val="bg1"/>
                          </a:solidFill>
                          <a:latin typeface="Calibri" panose="020F0502020204030204" pitchFamily="34" charset="0"/>
                        </a:rPr>
                        <a:t>Std. Error of Estimate</a:t>
                      </a:r>
                    </a:p>
                  </a:txBody>
                  <a:tcPr marL="18000" marR="18000" marT="9001" marB="9001" anchor="ctr"/>
                </a:tc>
                <a:tc>
                  <a:txBody>
                    <a:bodyPr/>
                    <a:lstStyle/>
                    <a:p>
                      <a:r>
                        <a:rPr lang="en-US" sz="1000">
                          <a:solidFill>
                            <a:schemeClr val="bg1"/>
                          </a:solidFill>
                          <a:latin typeface="Calibri" panose="020F0502020204030204" pitchFamily="34" charset="0"/>
                        </a:rPr>
                        <a:t>677.271</a:t>
                      </a:r>
                    </a:p>
                  </a:txBody>
                  <a:tcPr marL="18000" marR="18000" marT="9001" marB="9001" anchor="ctr"/>
                </a:tc>
                <a:tc>
                  <a:txBody>
                    <a:bodyPr/>
                    <a:lstStyle/>
                    <a:p>
                      <a:r>
                        <a:rPr lang="en-US" sz="1000">
                          <a:solidFill>
                            <a:schemeClr val="bg1"/>
                          </a:solidFill>
                          <a:latin typeface="Calibri" panose="020F0502020204030204" pitchFamily="34" charset="0"/>
                        </a:rPr>
                        <a:t>Standard error of prediction; lower is better (dependent on variable scale)</a:t>
                      </a:r>
                    </a:p>
                  </a:txBody>
                  <a:tcPr marL="18000" marR="18000" marT="9001" marB="9001" anchor="ctr"/>
                </a:tc>
                <a:extLst>
                  <a:ext uri="{0D108BD9-81ED-4DB2-BD59-A6C34878D82A}">
                    <a16:rowId xmlns:a16="http://schemas.microsoft.com/office/drawing/2014/main" val="3948251527"/>
                  </a:ext>
                </a:extLst>
              </a:tr>
              <a:tr h="256145">
                <a:tc>
                  <a:txBody>
                    <a:bodyPr/>
                    <a:lstStyle/>
                    <a:p>
                      <a:r>
                        <a:rPr lang="en-US" sz="1000" b="1">
                          <a:solidFill>
                            <a:schemeClr val="bg1"/>
                          </a:solidFill>
                          <a:latin typeface="Calibri" panose="020F0502020204030204" pitchFamily="34" charset="0"/>
                        </a:rPr>
                        <a:t>ANOVA – Model Significance</a:t>
                      </a:r>
                      <a:endParaRPr lang="en-US" sz="1000">
                        <a:solidFill>
                          <a:schemeClr val="bg1"/>
                        </a:solidFill>
                      </a:endParaRPr>
                    </a:p>
                  </a:txBody>
                  <a:tcPr marL="18000" marR="18000" marT="9001" marB="9001" anchor="ctr"/>
                </a:tc>
                <a:tc>
                  <a:txBody>
                    <a:bodyPr/>
                    <a:lstStyle/>
                    <a:p>
                      <a:r>
                        <a:rPr lang="en-US" sz="1000">
                          <a:solidFill>
                            <a:schemeClr val="bg1"/>
                          </a:solidFill>
                          <a:latin typeface="Calibri" panose="020F0502020204030204" pitchFamily="34" charset="0"/>
                        </a:rPr>
                        <a:t>F-statistic</a:t>
                      </a:r>
                    </a:p>
                  </a:txBody>
                  <a:tcPr marL="18000" marR="18000" marT="9001" marB="9001" anchor="ctr"/>
                </a:tc>
                <a:tc>
                  <a:txBody>
                    <a:bodyPr/>
                    <a:lstStyle/>
                    <a:p>
                      <a:r>
                        <a:rPr lang="en-US" sz="1000">
                          <a:solidFill>
                            <a:schemeClr val="bg1"/>
                          </a:solidFill>
                          <a:latin typeface="Calibri" panose="020F0502020204030204" pitchFamily="34" charset="0"/>
                        </a:rPr>
                        <a:t>33.042</a:t>
                      </a:r>
                    </a:p>
                  </a:txBody>
                  <a:tcPr marL="18000" marR="18000" marT="9001" marB="9001" anchor="ctr"/>
                </a:tc>
                <a:tc>
                  <a:txBody>
                    <a:bodyPr/>
                    <a:lstStyle/>
                    <a:p>
                      <a:r>
                        <a:rPr lang="en-US" sz="1000">
                          <a:solidFill>
                            <a:schemeClr val="bg1"/>
                          </a:solidFill>
                          <a:latin typeface="Calibri" panose="020F0502020204030204" pitchFamily="34" charset="0"/>
                        </a:rPr>
                        <a:t>Overall model is statistically significant</a:t>
                      </a:r>
                    </a:p>
                  </a:txBody>
                  <a:tcPr marL="18000" marR="18000" marT="9001" marB="9001" anchor="ctr"/>
                </a:tc>
                <a:extLst>
                  <a:ext uri="{0D108BD9-81ED-4DB2-BD59-A6C34878D82A}">
                    <a16:rowId xmlns:a16="http://schemas.microsoft.com/office/drawing/2014/main" val="2382517472"/>
                  </a:ext>
                </a:extLst>
              </a:tr>
              <a:tr h="450542">
                <a:tc>
                  <a:txBody>
                    <a:bodyPr/>
                    <a:lstStyle/>
                    <a:p>
                      <a:endParaRPr lang="en-US" sz="1000">
                        <a:solidFill>
                          <a:schemeClr val="bg1"/>
                        </a:solidFill>
                        <a:latin typeface="Calibri" panose="020F0502020204030204" pitchFamily="34" charset="0"/>
                      </a:endParaRPr>
                    </a:p>
                  </a:txBody>
                  <a:tcPr marL="18000" marR="18000" marT="9001" marB="9001" anchor="ctr"/>
                </a:tc>
                <a:tc>
                  <a:txBody>
                    <a:bodyPr/>
                    <a:lstStyle/>
                    <a:p>
                      <a:r>
                        <a:rPr lang="en-US" sz="1000">
                          <a:solidFill>
                            <a:schemeClr val="bg1"/>
                          </a:solidFill>
                          <a:latin typeface="Calibri" panose="020F0502020204030204" pitchFamily="34" charset="0"/>
                        </a:rPr>
                        <a:t>Significance (p-value)</a:t>
                      </a:r>
                    </a:p>
                  </a:txBody>
                  <a:tcPr marL="18000" marR="18000" marT="9001" marB="9001" anchor="ctr"/>
                </a:tc>
                <a:tc>
                  <a:txBody>
                    <a:bodyPr/>
                    <a:lstStyle/>
                    <a:p>
                      <a:r>
                        <a:rPr lang="en-US" sz="1000">
                          <a:solidFill>
                            <a:schemeClr val="bg1"/>
                          </a:solidFill>
                          <a:latin typeface="Calibri" panose="020F0502020204030204" pitchFamily="34" charset="0"/>
                        </a:rPr>
                        <a:t>&lt; 0.001</a:t>
                      </a:r>
                    </a:p>
                  </a:txBody>
                  <a:tcPr marL="18000" marR="18000" marT="9001" marB="9001" anchor="ctr"/>
                </a:tc>
                <a:tc>
                  <a:txBody>
                    <a:bodyPr/>
                    <a:lstStyle/>
                    <a:p>
                      <a:r>
                        <a:rPr lang="en-US" sz="1000">
                          <a:solidFill>
                            <a:schemeClr val="bg1"/>
                          </a:solidFill>
                          <a:latin typeface="Calibri" panose="020F0502020204030204" pitchFamily="34" charset="0"/>
                        </a:rPr>
                        <a:t>Very strong evidence that the model predicts Above Ground Carbon effectively</a:t>
                      </a:r>
                    </a:p>
                  </a:txBody>
                  <a:tcPr marL="18000" marR="18000" marT="9001" marB="9001" anchor="ctr"/>
                </a:tc>
                <a:extLst>
                  <a:ext uri="{0D108BD9-81ED-4DB2-BD59-A6C34878D82A}">
                    <a16:rowId xmlns:a16="http://schemas.microsoft.com/office/drawing/2014/main" val="54476223"/>
                  </a:ext>
                </a:extLst>
              </a:tr>
              <a:tr h="256145">
                <a:tc>
                  <a:txBody>
                    <a:bodyPr/>
                    <a:lstStyle/>
                    <a:p>
                      <a:r>
                        <a:rPr lang="en-US" sz="1000" b="1">
                          <a:solidFill>
                            <a:schemeClr val="bg1"/>
                          </a:solidFill>
                          <a:latin typeface="Calibri" panose="020F0502020204030204" pitchFamily="34" charset="0"/>
                        </a:rPr>
                        <a:t>Coefficients</a:t>
                      </a:r>
                      <a:endParaRPr lang="en-US" sz="1000">
                        <a:solidFill>
                          <a:schemeClr val="bg1"/>
                        </a:solidFill>
                      </a:endParaRPr>
                    </a:p>
                  </a:txBody>
                  <a:tcPr marL="18000" marR="18000" marT="9001" marB="9001" anchor="ctr"/>
                </a:tc>
                <a:tc>
                  <a:txBody>
                    <a:bodyPr/>
                    <a:lstStyle/>
                    <a:p>
                      <a:r>
                        <a:rPr lang="en-US" sz="1000">
                          <a:solidFill>
                            <a:schemeClr val="bg1"/>
                          </a:solidFill>
                          <a:latin typeface="Calibri" panose="020F0502020204030204" pitchFamily="34" charset="0"/>
                        </a:rPr>
                        <a:t>Intercept (Constant)</a:t>
                      </a:r>
                    </a:p>
                  </a:txBody>
                  <a:tcPr marL="18000" marR="18000" marT="9001" marB="9001" anchor="ctr"/>
                </a:tc>
                <a:tc>
                  <a:txBody>
                    <a:bodyPr/>
                    <a:lstStyle/>
                    <a:p>
                      <a:r>
                        <a:rPr lang="en-US" sz="1000">
                          <a:solidFill>
                            <a:schemeClr val="bg1"/>
                          </a:solidFill>
                          <a:latin typeface="Calibri" panose="020F0502020204030204" pitchFamily="34" charset="0"/>
                        </a:rPr>
                        <a:t>-1498.816</a:t>
                      </a:r>
                    </a:p>
                  </a:txBody>
                  <a:tcPr marL="18000" marR="18000" marT="9001" marB="9001" anchor="ctr"/>
                </a:tc>
                <a:tc>
                  <a:txBody>
                    <a:bodyPr/>
                    <a:lstStyle/>
                    <a:p>
                      <a:r>
                        <a:rPr lang="en-US" sz="1000">
                          <a:solidFill>
                            <a:schemeClr val="bg1"/>
                          </a:solidFill>
                          <a:latin typeface="Calibri" panose="020F0502020204030204" pitchFamily="34" charset="0"/>
                        </a:rPr>
                        <a:t>Statistically significant, but mainly for computation base</a:t>
                      </a:r>
                    </a:p>
                  </a:txBody>
                  <a:tcPr marL="18000" marR="18000" marT="9001" marB="9001" anchor="ctr"/>
                </a:tc>
                <a:extLst>
                  <a:ext uri="{0D108BD9-81ED-4DB2-BD59-A6C34878D82A}">
                    <a16:rowId xmlns:a16="http://schemas.microsoft.com/office/drawing/2014/main" val="2863380124"/>
                  </a:ext>
                </a:extLst>
              </a:tr>
              <a:tr h="450542">
                <a:tc>
                  <a:txBody>
                    <a:bodyPr/>
                    <a:lstStyle/>
                    <a:p>
                      <a:endParaRPr lang="en-US" sz="1000">
                        <a:solidFill>
                          <a:schemeClr val="bg1"/>
                        </a:solidFill>
                        <a:latin typeface="Calibri" panose="020F0502020204030204" pitchFamily="34" charset="0"/>
                      </a:endParaRPr>
                    </a:p>
                  </a:txBody>
                  <a:tcPr marL="18000" marR="18000" marT="9001" marB="9001" anchor="ctr"/>
                </a:tc>
                <a:tc>
                  <a:txBody>
                    <a:bodyPr/>
                    <a:lstStyle/>
                    <a:p>
                      <a:r>
                        <a:rPr lang="en-US" sz="1000">
                          <a:solidFill>
                            <a:schemeClr val="bg1"/>
                          </a:solidFill>
                          <a:latin typeface="Calibri" panose="020F0502020204030204" pitchFamily="34" charset="0"/>
                        </a:rPr>
                        <a:t>DBH (cm) – Coefficient</a:t>
                      </a:r>
                    </a:p>
                  </a:txBody>
                  <a:tcPr marL="18000" marR="18000" marT="9001" marB="9001" anchor="ctr"/>
                </a:tc>
                <a:tc>
                  <a:txBody>
                    <a:bodyPr/>
                    <a:lstStyle/>
                    <a:p>
                      <a:r>
                        <a:rPr lang="en-US" sz="1000">
                          <a:solidFill>
                            <a:schemeClr val="bg1"/>
                          </a:solidFill>
                          <a:latin typeface="Calibri" panose="020F0502020204030204" pitchFamily="34" charset="0"/>
                        </a:rPr>
                        <a:t>113.390</a:t>
                      </a:r>
                    </a:p>
                  </a:txBody>
                  <a:tcPr marL="18000" marR="18000" marT="9001" marB="9001" anchor="ctr"/>
                </a:tc>
                <a:tc>
                  <a:txBody>
                    <a:bodyPr/>
                    <a:lstStyle/>
                    <a:p>
                      <a:r>
                        <a:rPr lang="en-US" sz="1000">
                          <a:solidFill>
                            <a:schemeClr val="bg1"/>
                          </a:solidFill>
                          <a:latin typeface="Calibri" panose="020F0502020204030204" pitchFamily="34" charset="0"/>
                        </a:rPr>
                        <a:t>Each 1 cm increase in DBH adds ~113.39 kg Carbon (</a:t>
                      </a:r>
                      <a:r>
                        <a:rPr lang="en-US" sz="1000" b="1">
                          <a:solidFill>
                            <a:schemeClr val="bg1"/>
                          </a:solidFill>
                        </a:rPr>
                        <a:t>highly significant</a:t>
                      </a:r>
                      <a:r>
                        <a:rPr lang="en-US" sz="1000">
                          <a:solidFill>
                            <a:schemeClr val="bg1"/>
                          </a:solidFill>
                        </a:rPr>
                        <a:t>)</a:t>
                      </a:r>
                    </a:p>
                  </a:txBody>
                  <a:tcPr marL="18000" marR="18000" marT="9001" marB="9001" anchor="ctr"/>
                </a:tc>
                <a:extLst>
                  <a:ext uri="{0D108BD9-81ED-4DB2-BD59-A6C34878D82A}">
                    <a16:rowId xmlns:a16="http://schemas.microsoft.com/office/drawing/2014/main" val="2084046521"/>
                  </a:ext>
                </a:extLst>
              </a:tr>
              <a:tr h="256145">
                <a:tc>
                  <a:txBody>
                    <a:bodyPr/>
                    <a:lstStyle/>
                    <a:p>
                      <a:endParaRPr lang="en-US" sz="1000">
                        <a:solidFill>
                          <a:schemeClr val="bg1"/>
                        </a:solidFill>
                        <a:latin typeface="Calibri" panose="020F0502020204030204" pitchFamily="34" charset="0"/>
                      </a:endParaRPr>
                    </a:p>
                  </a:txBody>
                  <a:tcPr marL="18000" marR="18000" marT="9001" marB="9001" anchor="ctr"/>
                </a:tc>
                <a:tc>
                  <a:txBody>
                    <a:bodyPr/>
                    <a:lstStyle/>
                    <a:p>
                      <a:endParaRPr lang="en-US" sz="1000">
                        <a:solidFill>
                          <a:schemeClr val="bg1"/>
                        </a:solidFill>
                        <a:latin typeface="Calibri" panose="020F0502020204030204" pitchFamily="34" charset="0"/>
                      </a:endParaRPr>
                    </a:p>
                  </a:txBody>
                  <a:tcPr marL="18000" marR="18000" marT="9001" marB="9001" anchor="ctr"/>
                </a:tc>
                <a:tc>
                  <a:txBody>
                    <a:bodyPr/>
                    <a:lstStyle/>
                    <a:p>
                      <a:r>
                        <a:rPr lang="en-US" sz="1000">
                          <a:solidFill>
                            <a:schemeClr val="bg1"/>
                          </a:solidFill>
                          <a:latin typeface="Calibri" panose="020F0502020204030204" pitchFamily="34" charset="0"/>
                        </a:rPr>
                        <a:t>p &lt; 0.001</a:t>
                      </a:r>
                    </a:p>
                  </a:txBody>
                  <a:tcPr marL="18000" marR="18000" marT="9001" marB="9001" anchor="ctr"/>
                </a:tc>
                <a:tc>
                  <a:txBody>
                    <a:bodyPr/>
                    <a:lstStyle/>
                    <a:p>
                      <a:endParaRPr lang="en-US" sz="1000">
                        <a:solidFill>
                          <a:schemeClr val="bg1"/>
                        </a:solidFill>
                        <a:latin typeface="Calibri" panose="020F0502020204030204" pitchFamily="34" charset="0"/>
                      </a:endParaRPr>
                    </a:p>
                  </a:txBody>
                  <a:tcPr marL="18000" marR="18000" marT="9001" marB="9001" anchor="ctr"/>
                </a:tc>
                <a:extLst>
                  <a:ext uri="{0D108BD9-81ED-4DB2-BD59-A6C34878D82A}">
                    <a16:rowId xmlns:a16="http://schemas.microsoft.com/office/drawing/2014/main" val="1718502844"/>
                  </a:ext>
                </a:extLst>
              </a:tr>
              <a:tr h="256145">
                <a:tc>
                  <a:txBody>
                    <a:bodyPr/>
                    <a:lstStyle/>
                    <a:p>
                      <a:endParaRPr lang="en-US" sz="1000">
                        <a:solidFill>
                          <a:schemeClr val="bg1"/>
                        </a:solidFill>
                        <a:latin typeface="Calibri" panose="020F0502020204030204" pitchFamily="34" charset="0"/>
                      </a:endParaRPr>
                    </a:p>
                  </a:txBody>
                  <a:tcPr marL="18000" marR="18000" marT="9001" marB="9001" anchor="ctr"/>
                </a:tc>
                <a:tc>
                  <a:txBody>
                    <a:bodyPr/>
                    <a:lstStyle/>
                    <a:p>
                      <a:r>
                        <a:rPr lang="en-US" sz="1000">
                          <a:solidFill>
                            <a:schemeClr val="bg1"/>
                          </a:solidFill>
                          <a:latin typeface="Calibri" panose="020F0502020204030204" pitchFamily="34" charset="0"/>
                        </a:rPr>
                        <a:t>Height (m) – Coefficient</a:t>
                      </a:r>
                    </a:p>
                  </a:txBody>
                  <a:tcPr marL="18000" marR="18000" marT="9001" marB="9001" anchor="ctr"/>
                </a:tc>
                <a:tc>
                  <a:txBody>
                    <a:bodyPr/>
                    <a:lstStyle/>
                    <a:p>
                      <a:r>
                        <a:rPr lang="en-US" sz="1000">
                          <a:solidFill>
                            <a:schemeClr val="bg1"/>
                          </a:solidFill>
                          <a:latin typeface="Calibri" panose="020F0502020204030204" pitchFamily="34" charset="0"/>
                        </a:rPr>
                        <a:t>20.842</a:t>
                      </a:r>
                    </a:p>
                  </a:txBody>
                  <a:tcPr marL="18000" marR="18000" marT="9001" marB="9001" anchor="ctr"/>
                </a:tc>
                <a:tc>
                  <a:txBody>
                    <a:bodyPr/>
                    <a:lstStyle/>
                    <a:p>
                      <a:r>
                        <a:rPr lang="en-US" sz="1000">
                          <a:solidFill>
                            <a:schemeClr val="bg1"/>
                          </a:solidFill>
                          <a:latin typeface="Calibri" panose="020F0502020204030204" pitchFamily="34" charset="0"/>
                        </a:rPr>
                        <a:t>Each 1 m increase in height adds ~20.84 kg Carbon (</a:t>
                      </a:r>
                      <a:r>
                        <a:rPr lang="en-US" sz="1000" b="1">
                          <a:solidFill>
                            <a:schemeClr val="bg1"/>
                          </a:solidFill>
                        </a:rPr>
                        <a:t>not significant</a:t>
                      </a:r>
                      <a:r>
                        <a:rPr lang="en-US" sz="1000">
                          <a:solidFill>
                            <a:schemeClr val="bg1"/>
                          </a:solidFill>
                        </a:rPr>
                        <a:t>)</a:t>
                      </a:r>
                    </a:p>
                  </a:txBody>
                  <a:tcPr marL="18000" marR="18000" marT="9001" marB="9001" anchor="ctr"/>
                </a:tc>
                <a:extLst>
                  <a:ext uri="{0D108BD9-81ED-4DB2-BD59-A6C34878D82A}">
                    <a16:rowId xmlns:a16="http://schemas.microsoft.com/office/drawing/2014/main" val="1352169067"/>
                  </a:ext>
                </a:extLst>
              </a:tr>
              <a:tr h="256145">
                <a:tc>
                  <a:txBody>
                    <a:bodyPr/>
                    <a:lstStyle/>
                    <a:p>
                      <a:endParaRPr lang="en-US" sz="1000">
                        <a:solidFill>
                          <a:schemeClr val="bg1"/>
                        </a:solidFill>
                        <a:latin typeface="Calibri" panose="020F0502020204030204" pitchFamily="34" charset="0"/>
                      </a:endParaRPr>
                    </a:p>
                  </a:txBody>
                  <a:tcPr marL="18000" marR="18000" marT="9001" marB="9001" anchor="ctr"/>
                </a:tc>
                <a:tc>
                  <a:txBody>
                    <a:bodyPr/>
                    <a:lstStyle/>
                    <a:p>
                      <a:endParaRPr lang="en-US" sz="1000">
                        <a:solidFill>
                          <a:schemeClr val="bg1"/>
                        </a:solidFill>
                        <a:latin typeface="Calibri" panose="020F0502020204030204" pitchFamily="34" charset="0"/>
                      </a:endParaRPr>
                    </a:p>
                  </a:txBody>
                  <a:tcPr marL="18000" marR="18000" marT="9001" marB="9001" anchor="ctr"/>
                </a:tc>
                <a:tc>
                  <a:txBody>
                    <a:bodyPr/>
                    <a:lstStyle/>
                    <a:p>
                      <a:r>
                        <a:rPr lang="en-US" sz="1000">
                          <a:solidFill>
                            <a:schemeClr val="bg1"/>
                          </a:solidFill>
                          <a:latin typeface="Calibri" panose="020F0502020204030204" pitchFamily="34" charset="0"/>
                        </a:rPr>
                        <a:t>p = 0.127</a:t>
                      </a:r>
                    </a:p>
                  </a:txBody>
                  <a:tcPr marL="18000" marR="18000" marT="9001" marB="9001" anchor="ctr"/>
                </a:tc>
                <a:tc>
                  <a:txBody>
                    <a:bodyPr/>
                    <a:lstStyle/>
                    <a:p>
                      <a:endParaRPr lang="en-US" sz="1000">
                        <a:solidFill>
                          <a:schemeClr val="bg1"/>
                        </a:solidFill>
                        <a:latin typeface="Calibri" panose="020F0502020204030204" pitchFamily="34" charset="0"/>
                      </a:endParaRPr>
                    </a:p>
                  </a:txBody>
                  <a:tcPr marL="18000" marR="18000" marT="9001" marB="9001" anchor="ctr"/>
                </a:tc>
                <a:extLst>
                  <a:ext uri="{0D108BD9-81ED-4DB2-BD59-A6C34878D82A}">
                    <a16:rowId xmlns:a16="http://schemas.microsoft.com/office/drawing/2014/main" val="3032221201"/>
                  </a:ext>
                </a:extLst>
              </a:tr>
              <a:tr h="256145">
                <a:tc>
                  <a:txBody>
                    <a:bodyPr/>
                    <a:lstStyle/>
                    <a:p>
                      <a:r>
                        <a:rPr lang="en-US" sz="1000" b="1">
                          <a:solidFill>
                            <a:schemeClr val="bg1"/>
                          </a:solidFill>
                          <a:latin typeface="Calibri" panose="020F0502020204030204" pitchFamily="34" charset="0"/>
                        </a:rPr>
                        <a:t>Standardized Coefficients</a:t>
                      </a:r>
                      <a:endParaRPr lang="en-US" sz="1000">
                        <a:solidFill>
                          <a:schemeClr val="bg1"/>
                        </a:solidFill>
                      </a:endParaRPr>
                    </a:p>
                  </a:txBody>
                  <a:tcPr marL="18000" marR="18000" marT="9001" marB="9001" anchor="ctr"/>
                </a:tc>
                <a:tc>
                  <a:txBody>
                    <a:bodyPr/>
                    <a:lstStyle/>
                    <a:p>
                      <a:r>
                        <a:rPr lang="en-US" sz="1000">
                          <a:solidFill>
                            <a:schemeClr val="bg1"/>
                          </a:solidFill>
                          <a:latin typeface="Calibri" panose="020F0502020204030204" pitchFamily="34" charset="0"/>
                        </a:rPr>
                        <a:t>Beta for DBH</a:t>
                      </a:r>
                    </a:p>
                  </a:txBody>
                  <a:tcPr marL="18000" marR="18000" marT="9001" marB="9001" anchor="ctr"/>
                </a:tc>
                <a:tc>
                  <a:txBody>
                    <a:bodyPr/>
                    <a:lstStyle/>
                    <a:p>
                      <a:r>
                        <a:rPr lang="en-US" sz="1000">
                          <a:solidFill>
                            <a:schemeClr val="bg1"/>
                          </a:solidFill>
                          <a:latin typeface="Calibri" panose="020F0502020204030204" pitchFamily="34" charset="0"/>
                        </a:rPr>
                        <a:t>0.908</a:t>
                      </a:r>
                    </a:p>
                  </a:txBody>
                  <a:tcPr marL="18000" marR="18000" marT="9001" marB="9001" anchor="ctr"/>
                </a:tc>
                <a:tc>
                  <a:txBody>
                    <a:bodyPr/>
                    <a:lstStyle/>
                    <a:p>
                      <a:r>
                        <a:rPr lang="en-US" sz="1000">
                          <a:solidFill>
                            <a:schemeClr val="bg1"/>
                          </a:solidFill>
                          <a:latin typeface="Calibri" panose="020F0502020204030204" pitchFamily="34" charset="0"/>
                        </a:rPr>
                        <a:t>DBH is the most influential predictor</a:t>
                      </a:r>
                    </a:p>
                  </a:txBody>
                  <a:tcPr marL="18000" marR="18000" marT="9001" marB="9001" anchor="ctr"/>
                </a:tc>
                <a:extLst>
                  <a:ext uri="{0D108BD9-81ED-4DB2-BD59-A6C34878D82A}">
                    <a16:rowId xmlns:a16="http://schemas.microsoft.com/office/drawing/2014/main" val="4235682737"/>
                  </a:ext>
                </a:extLst>
              </a:tr>
              <a:tr h="256145">
                <a:tc>
                  <a:txBody>
                    <a:bodyPr/>
                    <a:lstStyle/>
                    <a:p>
                      <a:endParaRPr lang="en-US" sz="1000">
                        <a:solidFill>
                          <a:schemeClr val="bg1"/>
                        </a:solidFill>
                        <a:latin typeface="Calibri" panose="020F0502020204030204" pitchFamily="34" charset="0"/>
                      </a:endParaRPr>
                    </a:p>
                  </a:txBody>
                  <a:tcPr marL="18000" marR="18000" marT="9001" marB="9001" anchor="ctr"/>
                </a:tc>
                <a:tc>
                  <a:txBody>
                    <a:bodyPr/>
                    <a:lstStyle/>
                    <a:p>
                      <a:r>
                        <a:rPr lang="en-US" sz="1000">
                          <a:solidFill>
                            <a:schemeClr val="bg1"/>
                          </a:solidFill>
                          <a:latin typeface="Calibri" panose="020F0502020204030204" pitchFamily="34" charset="0"/>
                        </a:rPr>
                        <a:t>Beta for Height</a:t>
                      </a:r>
                    </a:p>
                  </a:txBody>
                  <a:tcPr marL="18000" marR="18000" marT="9001" marB="9001" anchor="ctr"/>
                </a:tc>
                <a:tc>
                  <a:txBody>
                    <a:bodyPr/>
                    <a:lstStyle/>
                    <a:p>
                      <a:r>
                        <a:rPr lang="en-US" sz="1000">
                          <a:solidFill>
                            <a:schemeClr val="bg1"/>
                          </a:solidFill>
                          <a:latin typeface="Calibri" panose="020F0502020204030204" pitchFamily="34" charset="0"/>
                        </a:rPr>
                        <a:t>0.185</a:t>
                      </a:r>
                    </a:p>
                  </a:txBody>
                  <a:tcPr marL="18000" marR="18000" marT="9001" marB="9001" anchor="ctr"/>
                </a:tc>
                <a:tc>
                  <a:txBody>
                    <a:bodyPr/>
                    <a:lstStyle/>
                    <a:p>
                      <a:r>
                        <a:rPr lang="en-US" sz="1000">
                          <a:solidFill>
                            <a:schemeClr val="bg1"/>
                          </a:solidFill>
                          <a:latin typeface="Calibri" panose="020F0502020204030204" pitchFamily="34" charset="0"/>
                        </a:rPr>
                        <a:t>Much weaker influence compared to DBH</a:t>
                      </a:r>
                    </a:p>
                  </a:txBody>
                  <a:tcPr marL="18000" marR="18000" marT="9001" marB="9001" anchor="ctr"/>
                </a:tc>
                <a:extLst>
                  <a:ext uri="{0D108BD9-81ED-4DB2-BD59-A6C34878D82A}">
                    <a16:rowId xmlns:a16="http://schemas.microsoft.com/office/drawing/2014/main" val="3653866797"/>
                  </a:ext>
                </a:extLst>
              </a:tr>
              <a:tr h="450542">
                <a:tc>
                  <a:txBody>
                    <a:bodyPr/>
                    <a:lstStyle/>
                    <a:p>
                      <a:r>
                        <a:rPr lang="en-US" sz="1000" b="1">
                          <a:solidFill>
                            <a:schemeClr val="bg1"/>
                          </a:solidFill>
                          <a:latin typeface="Calibri" panose="020F0502020204030204" pitchFamily="34" charset="0"/>
                        </a:rPr>
                        <a:t>Overall Conclusion</a:t>
                      </a:r>
                      <a:endParaRPr lang="en-US" sz="1000">
                        <a:solidFill>
                          <a:schemeClr val="bg1"/>
                        </a:solidFill>
                      </a:endParaRPr>
                    </a:p>
                  </a:txBody>
                  <a:tcPr marL="18000" marR="18000" marT="9001" marB="9001" anchor="ctr"/>
                </a:tc>
                <a:tc>
                  <a:txBody>
                    <a:bodyPr/>
                    <a:lstStyle/>
                    <a:p>
                      <a:r>
                        <a:rPr lang="en-US" sz="1000">
                          <a:solidFill>
                            <a:schemeClr val="bg1"/>
                          </a:solidFill>
                          <a:latin typeface="Calibri" panose="020F0502020204030204" pitchFamily="34" charset="0"/>
                        </a:rPr>
                        <a:t>—</a:t>
                      </a:r>
                    </a:p>
                  </a:txBody>
                  <a:tcPr marL="18000" marR="18000" marT="9001" marB="9001" anchor="ctr"/>
                </a:tc>
                <a:tc>
                  <a:txBody>
                    <a:bodyPr/>
                    <a:lstStyle/>
                    <a:p>
                      <a:r>
                        <a:rPr lang="en-US" sz="1000">
                          <a:solidFill>
                            <a:schemeClr val="bg1"/>
                          </a:solidFill>
                          <a:latin typeface="Calibri" panose="020F0502020204030204" pitchFamily="34" charset="0"/>
                        </a:rPr>
                        <a:t>—</a:t>
                      </a:r>
                    </a:p>
                  </a:txBody>
                  <a:tcPr marL="18000" marR="18000" marT="9001" marB="9001" anchor="ctr"/>
                </a:tc>
                <a:tc>
                  <a:txBody>
                    <a:bodyPr/>
                    <a:lstStyle/>
                    <a:p>
                      <a:r>
                        <a:rPr lang="en-US" sz="1000">
                          <a:solidFill>
                            <a:schemeClr val="bg1"/>
                          </a:solidFill>
                          <a:latin typeface="Calibri" panose="020F0502020204030204" pitchFamily="34" charset="0"/>
                        </a:rPr>
                        <a:t>Model is statistically valid. DBH is the key driver of Above Ground Carbon.</a:t>
                      </a:r>
                    </a:p>
                  </a:txBody>
                  <a:tcPr marL="18000" marR="18000" marT="9001" marB="9001" anchor="ctr"/>
                </a:tc>
                <a:extLst>
                  <a:ext uri="{0D108BD9-81ED-4DB2-BD59-A6C34878D82A}">
                    <a16:rowId xmlns:a16="http://schemas.microsoft.com/office/drawing/2014/main" val="186724254"/>
                  </a:ext>
                </a:extLst>
              </a:tr>
            </a:tbl>
          </a:graphicData>
        </a:graphic>
      </p:graphicFrame>
    </p:spTree>
    <p:extLst>
      <p:ext uri="{BB962C8B-B14F-4D97-AF65-F5344CB8AC3E}">
        <p14:creationId xmlns:p14="http://schemas.microsoft.com/office/powerpoint/2010/main" val="1763726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56D8A-E3E6-2E39-29B6-903B966CBCC3}"/>
              </a:ext>
            </a:extLst>
          </p:cNvPr>
          <p:cNvSpPr>
            <a:spLocks noGrp="1"/>
          </p:cNvSpPr>
          <p:nvPr>
            <p:ph type="title"/>
          </p:nvPr>
        </p:nvSpPr>
        <p:spPr>
          <a:xfrm>
            <a:off x="594361" y="1091821"/>
            <a:ext cx="2476386" cy="680904"/>
          </a:xfrm>
        </p:spPr>
        <p:txBody>
          <a:bodyPr/>
          <a:lstStyle/>
          <a:p>
            <a:r>
              <a:rPr lang="en-US" sz="3600"/>
              <a:t>Discussion </a:t>
            </a:r>
          </a:p>
        </p:txBody>
      </p:sp>
      <p:sp>
        <p:nvSpPr>
          <p:cNvPr id="3" name="Content Placeholder 2">
            <a:extLst>
              <a:ext uri="{FF2B5EF4-FFF2-40B4-BE49-F238E27FC236}">
                <a16:creationId xmlns:a16="http://schemas.microsoft.com/office/drawing/2014/main" id="{AC7CFD5E-CBFE-A099-84BA-86D255D13E15}"/>
              </a:ext>
            </a:extLst>
          </p:cNvPr>
          <p:cNvSpPr>
            <a:spLocks noGrp="1"/>
          </p:cNvSpPr>
          <p:nvPr>
            <p:ph sz="quarter" idx="15"/>
          </p:nvPr>
        </p:nvSpPr>
        <p:spPr>
          <a:xfrm>
            <a:off x="200600" y="3348860"/>
            <a:ext cx="5740293" cy="3597470"/>
          </a:xfrm>
        </p:spPr>
        <p:txBody>
          <a:bodyPr>
            <a:normAutofit/>
          </a:bodyPr>
          <a:lstStyle/>
          <a:p>
            <a:r>
              <a:rPr lang="en-US" b="1"/>
              <a:t>Key Findings</a:t>
            </a:r>
            <a:endParaRPr lang="en-US"/>
          </a:p>
          <a:p>
            <a:pPr marL="342900" indent="-342900" algn="just">
              <a:buFont typeface="Arial" panose="020B0604020202020204" pitchFamily="34" charset="0"/>
              <a:buChar char="•"/>
            </a:pPr>
            <a:r>
              <a:rPr lang="en-US" sz="1400"/>
              <a:t>DBH (Diameter at Breast Height) is a very strong and significant predictor of both above ground and below ground carbon (correlation coefficients: 0.901 and 0.979; both p &lt; 0.01).</a:t>
            </a:r>
          </a:p>
          <a:p>
            <a:pPr marL="342900" indent="-342900" algn="just">
              <a:buFont typeface="Arial" panose="020B0604020202020204" pitchFamily="34" charset="0"/>
              <a:buChar char="•"/>
            </a:pPr>
            <a:r>
              <a:rPr lang="en-US" sz="1400"/>
              <a:t>Regression analysis confirms that DBH is the main driver of above ground carbon, while height is not a significant predictor.</a:t>
            </a:r>
          </a:p>
          <a:p>
            <a:pPr marL="342900" indent="-342900" algn="just">
              <a:buFont typeface="Arial" panose="020B0604020202020204" pitchFamily="34" charset="0"/>
              <a:buChar char="•"/>
            </a:pPr>
            <a:r>
              <a:rPr lang="en-US" sz="1400"/>
              <a:t>The regression model explains a high proportion of the variance in above ground carbon (R² = 0.85).</a:t>
            </a:r>
          </a:p>
          <a:p>
            <a:pPr marL="342900" indent="-342900" algn="just">
              <a:buFont typeface="Arial" panose="020B0604020202020204" pitchFamily="34" charset="0"/>
              <a:buChar char="•"/>
            </a:pPr>
            <a:r>
              <a:rPr lang="en-US" sz="1400"/>
              <a:t>No significant differences in above ground carbon were detected between tree species, despite large differences in mean values.</a:t>
            </a:r>
          </a:p>
          <a:p>
            <a:endParaRPr lang="en-US"/>
          </a:p>
        </p:txBody>
      </p:sp>
      <p:sp>
        <p:nvSpPr>
          <p:cNvPr id="4" name="Content Placeholder 3">
            <a:extLst>
              <a:ext uri="{FF2B5EF4-FFF2-40B4-BE49-F238E27FC236}">
                <a16:creationId xmlns:a16="http://schemas.microsoft.com/office/drawing/2014/main" id="{5BEBCCE1-AD06-B297-CDA2-97E8DFB1D70F}"/>
              </a:ext>
            </a:extLst>
          </p:cNvPr>
          <p:cNvSpPr>
            <a:spLocks noGrp="1"/>
          </p:cNvSpPr>
          <p:nvPr>
            <p:ph sz="quarter" idx="16"/>
          </p:nvPr>
        </p:nvSpPr>
        <p:spPr>
          <a:xfrm>
            <a:off x="5964072" y="3344765"/>
            <a:ext cx="5740293" cy="2482829"/>
          </a:xfrm>
        </p:spPr>
        <p:txBody>
          <a:bodyPr>
            <a:normAutofit/>
          </a:bodyPr>
          <a:lstStyle/>
          <a:p>
            <a:r>
              <a:rPr lang="en-US" b="1"/>
              <a:t>Unexpected Findings</a:t>
            </a:r>
            <a:endParaRPr lang="en-US"/>
          </a:p>
          <a:p>
            <a:pPr marL="285750" indent="-285750" algn="just">
              <a:buFont typeface="Arial" panose="020B0604020202020204" pitchFamily="34" charset="0"/>
              <a:buChar char="•"/>
            </a:pPr>
            <a:r>
              <a:rPr lang="en-US" sz="1400"/>
              <a:t>Tree height does not significantly correlate with or predict above ground carbon.</a:t>
            </a:r>
          </a:p>
          <a:p>
            <a:pPr marL="285750" indent="-285750" algn="just">
              <a:buFont typeface="Arial" panose="020B0604020202020204" pitchFamily="34" charset="0"/>
              <a:buChar char="•"/>
            </a:pPr>
            <a:r>
              <a:rPr lang="en-US" sz="1400"/>
              <a:t>Large variation in above ground carbon exists within species, especially European Beech, but this is not statistically significant due to small sample sizes.</a:t>
            </a:r>
          </a:p>
          <a:p>
            <a:pPr marL="285750" indent="-285750" algn="just">
              <a:buFont typeface="Arial" panose="020B0604020202020204" pitchFamily="34" charset="0"/>
              <a:buChar char="•"/>
            </a:pPr>
            <a:r>
              <a:rPr lang="en-US" sz="1400"/>
              <a:t>Some species show extreme carbon values, but these are not reflected in significant group differences.</a:t>
            </a:r>
          </a:p>
          <a:p>
            <a:endParaRPr lang="en-US"/>
          </a:p>
        </p:txBody>
      </p:sp>
      <p:pic>
        <p:nvPicPr>
          <p:cNvPr id="6" name="Picture 5">
            <a:extLst>
              <a:ext uri="{FF2B5EF4-FFF2-40B4-BE49-F238E27FC236}">
                <a16:creationId xmlns:a16="http://schemas.microsoft.com/office/drawing/2014/main" id="{7FD52C78-6E57-5531-3FC9-EC530384502B}"/>
              </a:ext>
            </a:extLst>
          </p:cNvPr>
          <p:cNvPicPr>
            <a:picLocks noChangeAspect="1"/>
          </p:cNvPicPr>
          <p:nvPr/>
        </p:nvPicPr>
        <p:blipFill>
          <a:blip r:embed="rId2"/>
          <a:stretch>
            <a:fillRect/>
          </a:stretch>
        </p:blipFill>
        <p:spPr>
          <a:xfrm>
            <a:off x="3070747" y="0"/>
            <a:ext cx="4172532" cy="3142031"/>
          </a:xfrm>
          <a:prstGeom prst="rect">
            <a:avLst/>
          </a:prstGeom>
        </p:spPr>
      </p:pic>
    </p:spTree>
    <p:extLst>
      <p:ext uri="{BB962C8B-B14F-4D97-AF65-F5344CB8AC3E}">
        <p14:creationId xmlns:p14="http://schemas.microsoft.com/office/powerpoint/2010/main" val="442626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D9D5D5F-0CB7-413D-1AD6-87F2DC6F2687}"/>
              </a:ext>
            </a:extLst>
          </p:cNvPr>
          <p:cNvSpPr>
            <a:spLocks noGrp="1"/>
          </p:cNvSpPr>
          <p:nvPr>
            <p:ph type="ctrTitle"/>
          </p:nvPr>
        </p:nvSpPr>
        <p:spPr>
          <a:xfrm>
            <a:off x="409343" y="0"/>
            <a:ext cx="5486400" cy="1001062"/>
          </a:xfrm>
        </p:spPr>
        <p:txBody>
          <a:bodyPr/>
          <a:lstStyle/>
          <a:p>
            <a:r>
              <a:rPr lang="en-US" sz="3600"/>
              <a:t>Discussion(cont.)</a:t>
            </a:r>
          </a:p>
        </p:txBody>
      </p:sp>
      <p:sp>
        <p:nvSpPr>
          <p:cNvPr id="6" name="TextBox 5">
            <a:extLst>
              <a:ext uri="{FF2B5EF4-FFF2-40B4-BE49-F238E27FC236}">
                <a16:creationId xmlns:a16="http://schemas.microsoft.com/office/drawing/2014/main" id="{06F81568-52AC-7C3F-3669-56133AA8F006}"/>
              </a:ext>
            </a:extLst>
          </p:cNvPr>
          <p:cNvSpPr txBox="1"/>
          <p:nvPr/>
        </p:nvSpPr>
        <p:spPr>
          <a:xfrm>
            <a:off x="5895743" y="3429000"/>
            <a:ext cx="6093724" cy="3724096"/>
          </a:xfrm>
          <a:prstGeom prst="rect">
            <a:avLst/>
          </a:prstGeom>
          <a:noFill/>
        </p:spPr>
        <p:txBody>
          <a:bodyPr wrap="square">
            <a:spAutoFit/>
          </a:bodyPr>
          <a:lstStyle/>
          <a:p>
            <a:pPr algn="just"/>
            <a:r>
              <a:rPr lang="en-US" sz="1800" b="1">
                <a:solidFill>
                  <a:schemeClr val="bg1"/>
                </a:solidFill>
                <a:latin typeface="Calibri" panose="020F0502020204030204" pitchFamily="34" charset="0"/>
              </a:rPr>
              <a:t>Strengths of Our Study:</a:t>
            </a:r>
          </a:p>
          <a:p>
            <a:pPr algn="just"/>
            <a:endParaRPr lang="en-US" sz="1800">
              <a:solidFill>
                <a:schemeClr val="bg1"/>
              </a:solidFill>
              <a:latin typeface="Calibri" panose="020F0502020204030204" pitchFamily="34" charset="0"/>
            </a:endParaRPr>
          </a:p>
          <a:p>
            <a:pPr marL="285750" indent="-285750" algn="just">
              <a:buFont typeface="Arial" panose="020B0604020202020204" pitchFamily="34" charset="0"/>
              <a:buChar char="•"/>
            </a:pPr>
            <a:r>
              <a:rPr lang="en-US" sz="1400">
                <a:solidFill>
                  <a:schemeClr val="bg1"/>
                </a:solidFill>
                <a:latin typeface="Calibri" panose="020F0502020204030204" pitchFamily="34" charset="0"/>
              </a:rPr>
              <a:t>Directly measured both aboveground and belowground carbon, providing a more comprehensive assessment of total carbon sequestration than studies focusing only on aboveground biomass.</a:t>
            </a:r>
          </a:p>
          <a:p>
            <a:pPr marL="285750" indent="-285750" algn="just">
              <a:buFont typeface="Arial" panose="020B0604020202020204" pitchFamily="34" charset="0"/>
              <a:buChar char="•"/>
            </a:pPr>
            <a:endParaRPr lang="en-US" sz="1400">
              <a:solidFill>
                <a:schemeClr val="bg1"/>
              </a:solidFill>
              <a:latin typeface="Calibri" panose="020F0502020204030204" pitchFamily="34" charset="0"/>
            </a:endParaRPr>
          </a:p>
          <a:p>
            <a:pPr marL="285750" indent="-285750" algn="just">
              <a:buFont typeface="Arial" panose="020B0604020202020204" pitchFamily="34" charset="0"/>
              <a:buChar char="•"/>
            </a:pPr>
            <a:r>
              <a:rPr lang="en-US" sz="1400">
                <a:solidFill>
                  <a:schemeClr val="bg1"/>
                </a:solidFill>
                <a:latin typeface="Calibri" panose="020F0502020204030204" pitchFamily="34" charset="0"/>
              </a:rPr>
              <a:t>Included a diverse range of urban and non-urban tree species, making the findings applicable to various ecological and management contexts.</a:t>
            </a:r>
          </a:p>
          <a:p>
            <a:pPr marL="285750" indent="-285750" algn="just">
              <a:buFont typeface="Arial" panose="020B0604020202020204" pitchFamily="34" charset="0"/>
              <a:buChar char="•"/>
            </a:pPr>
            <a:endParaRPr lang="en-US" sz="1400">
              <a:solidFill>
                <a:schemeClr val="bg1"/>
              </a:solidFill>
              <a:latin typeface="Calibri" panose="020F0502020204030204" pitchFamily="34" charset="0"/>
            </a:endParaRPr>
          </a:p>
          <a:p>
            <a:pPr marL="285750" indent="-285750" algn="just">
              <a:buFont typeface="Arial" panose="020B0604020202020204" pitchFamily="34" charset="0"/>
              <a:buChar char="•"/>
            </a:pPr>
            <a:r>
              <a:rPr lang="en-US" sz="1400">
                <a:solidFill>
                  <a:schemeClr val="bg1"/>
                </a:solidFill>
                <a:latin typeface="Calibri" panose="020F0502020204030204" pitchFamily="34" charset="0"/>
              </a:rPr>
              <a:t>Used robust statistical techniques (correlation, linear regression, ANOVA) ensuring methodological rigor and reliable identification of key predictors.</a:t>
            </a:r>
          </a:p>
          <a:p>
            <a:pPr marL="285750" indent="-285750" algn="just">
              <a:buFont typeface="Arial" panose="020B0604020202020204" pitchFamily="34" charset="0"/>
              <a:buChar char="•"/>
            </a:pPr>
            <a:endParaRPr lang="en-US" sz="1400">
              <a:solidFill>
                <a:schemeClr val="bg1"/>
              </a:solidFill>
              <a:latin typeface="Calibri" panose="020F0502020204030204" pitchFamily="34" charset="0"/>
            </a:endParaRPr>
          </a:p>
          <a:p>
            <a:pPr marL="285750" indent="-285750" algn="just">
              <a:buFont typeface="Arial" panose="020B0604020202020204" pitchFamily="34" charset="0"/>
              <a:buChar char="•"/>
            </a:pPr>
            <a:r>
              <a:rPr lang="en-US" sz="1400">
                <a:solidFill>
                  <a:schemeClr val="bg1"/>
                </a:solidFill>
                <a:latin typeface="Calibri" panose="020F0502020204030204" pitchFamily="34" charset="0"/>
              </a:rPr>
              <a:t>Highlighted practical challenges (such as sample size) and provided clear recommendations for future research, adding transparency and value to the field.</a:t>
            </a:r>
          </a:p>
          <a:p>
            <a:pPr marL="285750" indent="-285750" algn="just">
              <a:buFont typeface="Arial" panose="020B0604020202020204" pitchFamily="34" charset="0"/>
              <a:buChar char="•"/>
            </a:pPr>
            <a:endParaRPr lang="en-US" sz="1800">
              <a:solidFill>
                <a:schemeClr val="bg1"/>
              </a:solidFill>
              <a:latin typeface="Calibri" panose="020F0502020204030204" pitchFamily="34" charset="0"/>
            </a:endParaRPr>
          </a:p>
        </p:txBody>
      </p:sp>
      <p:sp>
        <p:nvSpPr>
          <p:cNvPr id="7" name="TextBox 6">
            <a:extLst>
              <a:ext uri="{FF2B5EF4-FFF2-40B4-BE49-F238E27FC236}">
                <a16:creationId xmlns:a16="http://schemas.microsoft.com/office/drawing/2014/main" id="{4932CCF7-719E-5CB1-90D5-2D50431B9B3E}"/>
              </a:ext>
            </a:extLst>
          </p:cNvPr>
          <p:cNvSpPr txBox="1"/>
          <p:nvPr/>
        </p:nvSpPr>
        <p:spPr>
          <a:xfrm>
            <a:off x="105681" y="1023248"/>
            <a:ext cx="5837919" cy="2246769"/>
          </a:xfrm>
          <a:prstGeom prst="rect">
            <a:avLst/>
          </a:prstGeom>
          <a:noFill/>
        </p:spPr>
        <p:txBody>
          <a:bodyPr wrap="square">
            <a:spAutoFit/>
          </a:bodyPr>
          <a:lstStyle/>
          <a:p>
            <a:pPr algn="just">
              <a:spcAft>
                <a:spcPts val="1200"/>
              </a:spcAft>
            </a:pPr>
            <a:r>
              <a:rPr lang="en-US" b="1" i="0">
                <a:solidFill>
                  <a:schemeClr val="bg1"/>
                </a:solidFill>
                <a:effectLst/>
                <a:latin typeface="Calibri" panose="020F0502020204030204" pitchFamily="34" charset="0"/>
              </a:rPr>
              <a:t>Weakness of previous studies</a:t>
            </a:r>
          </a:p>
          <a:p>
            <a:pPr algn="just">
              <a:spcAft>
                <a:spcPts val="1200"/>
              </a:spcAft>
              <a:buFont typeface="Arial" panose="020B0604020202020204" pitchFamily="34" charset="0"/>
              <a:buChar char="•"/>
            </a:pPr>
            <a:r>
              <a:rPr lang="en-US" sz="1400" b="0" i="0">
                <a:solidFill>
                  <a:schemeClr val="bg1"/>
                </a:solidFill>
                <a:effectLst/>
                <a:latin typeface="Calibri" panose="020F0502020204030204" pitchFamily="34" charset="0"/>
              </a:rPr>
              <a:t>Some earlier research emphasized tree height as an important factor, but our analysis did not find a significant relationship between height and carbon sequestration in this sample, suggesting DBH may be more universally reliable across species.</a:t>
            </a:r>
          </a:p>
          <a:p>
            <a:pPr algn="just">
              <a:spcAft>
                <a:spcPts val="1200"/>
              </a:spcAft>
              <a:buFont typeface="Arial" panose="020B0604020202020204" pitchFamily="34" charset="0"/>
              <a:buChar char="•"/>
            </a:pPr>
            <a:r>
              <a:rPr lang="en-US" sz="1400" b="0" i="0">
                <a:solidFill>
                  <a:schemeClr val="bg1"/>
                </a:solidFill>
                <a:effectLst/>
                <a:latin typeface="Calibri" panose="020F0502020204030204" pitchFamily="34" charset="0"/>
              </a:rPr>
              <a:t>Similar studies often had larger sample sizes per species, allowing for more robust statistical testing; our findings support their conclusions but are limited by smaller group sizes</a:t>
            </a:r>
            <a:r>
              <a:rPr lang="en-US" b="0" i="0">
                <a:solidFill>
                  <a:schemeClr val="bg1"/>
                </a:solidFill>
                <a:effectLst/>
                <a:latin typeface="Calibri" panose="020F0502020204030204" pitchFamily="34" charset="0"/>
              </a:rPr>
              <a:t>.</a:t>
            </a:r>
          </a:p>
        </p:txBody>
      </p:sp>
      <p:sp>
        <p:nvSpPr>
          <p:cNvPr id="8" name="AutoShape 2">
            <a:extLst>
              <a:ext uri="{FF2B5EF4-FFF2-40B4-BE49-F238E27FC236}">
                <a16:creationId xmlns:a16="http://schemas.microsoft.com/office/drawing/2014/main" id="{1E39A7A1-B381-D29A-C564-10E3A185A0F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endParaRPr>
          </a:p>
        </p:txBody>
      </p:sp>
      <p:sp>
        <p:nvSpPr>
          <p:cNvPr id="9" name="AutoShape 2">
            <a:extLst>
              <a:ext uri="{FF2B5EF4-FFF2-40B4-BE49-F238E27FC236}">
                <a16:creationId xmlns:a16="http://schemas.microsoft.com/office/drawing/2014/main" id="{AAEAB324-AD47-6E3D-84CC-53DE7CEBBED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endParaRPr>
          </a:p>
        </p:txBody>
      </p:sp>
      <p:pic>
        <p:nvPicPr>
          <p:cNvPr id="10" name="Picture 9">
            <a:extLst>
              <a:ext uri="{FF2B5EF4-FFF2-40B4-BE49-F238E27FC236}">
                <a16:creationId xmlns:a16="http://schemas.microsoft.com/office/drawing/2014/main" id="{7987000F-BFDC-3B2C-6227-B3F11EB2848A}"/>
              </a:ext>
            </a:extLst>
          </p:cNvPr>
          <p:cNvPicPr>
            <a:picLocks noChangeAspect="1"/>
          </p:cNvPicPr>
          <p:nvPr/>
        </p:nvPicPr>
        <p:blipFill>
          <a:blip r:embed="rId2"/>
          <a:stretch>
            <a:fillRect/>
          </a:stretch>
        </p:blipFill>
        <p:spPr>
          <a:xfrm>
            <a:off x="746556" y="3916348"/>
            <a:ext cx="4811974" cy="2971800"/>
          </a:xfrm>
          <a:prstGeom prst="rect">
            <a:avLst/>
          </a:prstGeom>
        </p:spPr>
      </p:pic>
      <p:pic>
        <p:nvPicPr>
          <p:cNvPr id="11" name="Picture 10">
            <a:extLst>
              <a:ext uri="{FF2B5EF4-FFF2-40B4-BE49-F238E27FC236}">
                <a16:creationId xmlns:a16="http://schemas.microsoft.com/office/drawing/2014/main" id="{223BA2AA-1F13-617E-405C-F5E9DB700260}"/>
              </a:ext>
            </a:extLst>
          </p:cNvPr>
          <p:cNvPicPr>
            <a:picLocks noChangeAspect="1"/>
          </p:cNvPicPr>
          <p:nvPr/>
        </p:nvPicPr>
        <p:blipFill>
          <a:blip r:embed="rId3"/>
          <a:stretch>
            <a:fillRect/>
          </a:stretch>
        </p:blipFill>
        <p:spPr>
          <a:xfrm>
            <a:off x="6905108" y="0"/>
            <a:ext cx="4074994" cy="2971800"/>
          </a:xfrm>
          <a:prstGeom prst="rect">
            <a:avLst/>
          </a:prstGeom>
        </p:spPr>
      </p:pic>
    </p:spTree>
    <p:extLst>
      <p:ext uri="{BB962C8B-B14F-4D97-AF65-F5344CB8AC3E}">
        <p14:creationId xmlns:p14="http://schemas.microsoft.com/office/powerpoint/2010/main" val="3224387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3B3A0-3A06-1064-4206-9879800EC9B3}"/>
              </a:ext>
            </a:extLst>
          </p:cNvPr>
          <p:cNvSpPr>
            <a:spLocks noGrp="1"/>
          </p:cNvSpPr>
          <p:nvPr>
            <p:ph type="title"/>
          </p:nvPr>
        </p:nvSpPr>
        <p:spPr/>
        <p:txBody>
          <a:bodyPr/>
          <a:lstStyle/>
          <a:p>
            <a:r>
              <a:rPr lang="en-US" sz="3600"/>
              <a:t>Recommendations</a:t>
            </a:r>
            <a:br>
              <a:rPr lang="en-US" sz="3600"/>
            </a:br>
            <a:endParaRPr lang="en-US" sz="3600"/>
          </a:p>
        </p:txBody>
      </p:sp>
      <p:sp>
        <p:nvSpPr>
          <p:cNvPr id="3" name="Content Placeholder 2">
            <a:extLst>
              <a:ext uri="{FF2B5EF4-FFF2-40B4-BE49-F238E27FC236}">
                <a16:creationId xmlns:a16="http://schemas.microsoft.com/office/drawing/2014/main" id="{6F161ECF-59D2-3501-B08A-6523AD2D217E}"/>
              </a:ext>
            </a:extLst>
          </p:cNvPr>
          <p:cNvSpPr>
            <a:spLocks noGrp="1"/>
          </p:cNvSpPr>
          <p:nvPr>
            <p:ph sz="quarter" idx="15"/>
          </p:nvPr>
        </p:nvSpPr>
        <p:spPr>
          <a:xfrm>
            <a:off x="594360" y="2403569"/>
            <a:ext cx="10460327" cy="4176301"/>
          </a:xfrm>
        </p:spPr>
        <p:txBody>
          <a:bodyPr>
            <a:noAutofit/>
          </a:bodyPr>
          <a:lstStyle/>
          <a:p>
            <a:r>
              <a:rPr lang="en-US" sz="1400" b="1"/>
              <a:t>Focus on Tree Diameter (DBH) for Carbon Sequestration</a:t>
            </a:r>
            <a:endParaRPr lang="en-US" sz="1400"/>
          </a:p>
          <a:p>
            <a:pPr lvl="1"/>
            <a:r>
              <a:rPr lang="en-US" sz="1400"/>
              <a:t>Our results show that DBH is the strongest predictor of both aboveground and belowground carbon storage. Urban forestry programs should prioritize the preservation and planting of tree species that tend to reach larger diameters.</a:t>
            </a:r>
          </a:p>
          <a:p>
            <a:r>
              <a:rPr lang="en-US" sz="1400" b="1"/>
              <a:t>Species Selection for Urban and Reforestation Projects</a:t>
            </a:r>
            <a:endParaRPr lang="en-US" sz="1400"/>
          </a:p>
          <a:p>
            <a:pPr lvl="1"/>
            <a:r>
              <a:rPr lang="en-US" sz="1400"/>
              <a:t>While no statistically significant differences in aboveground carbon were detected among species in this study, descriptive data suggest that certain species (e.g., European Beech, Sweet Cherry) may store more carbon. Further research with larger samples is advised, but initial species selection may favor those with higher mean carbon values.</a:t>
            </a:r>
          </a:p>
          <a:p>
            <a:r>
              <a:rPr lang="en-US" sz="1400" b="1"/>
              <a:t>Comprehensive Biomass Assessment</a:t>
            </a:r>
            <a:endParaRPr lang="en-US" sz="1400"/>
          </a:p>
          <a:p>
            <a:pPr lvl="1"/>
            <a:r>
              <a:rPr lang="en-US" sz="1400"/>
              <a:t>Future tree surveys and carbon projects should include both aboveground and belowground carbon measurements to provide a more complete estimate of total carbon sequestration.</a:t>
            </a:r>
          </a:p>
          <a:p>
            <a:r>
              <a:rPr lang="en-US" sz="1400" b="1"/>
              <a:t>Monitor and Manage Tree Growth</a:t>
            </a:r>
            <a:endParaRPr lang="en-US" sz="1400"/>
          </a:p>
          <a:p>
            <a:pPr lvl="1"/>
            <a:r>
              <a:rPr lang="en-US" sz="1400"/>
              <a:t>Regular monitoring of tree DBH and health is recommended to maximize carbon storage potential over time, especially for trees in urban environments subject to stress or damage.</a:t>
            </a:r>
          </a:p>
          <a:p>
            <a:endParaRPr lang="en-US" sz="1400"/>
          </a:p>
        </p:txBody>
      </p:sp>
    </p:spTree>
    <p:extLst>
      <p:ext uri="{BB962C8B-B14F-4D97-AF65-F5344CB8AC3E}">
        <p14:creationId xmlns:p14="http://schemas.microsoft.com/office/powerpoint/2010/main" val="461095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6A4FB-6BBE-590A-4731-C61D957F5E9A}"/>
              </a:ext>
            </a:extLst>
          </p:cNvPr>
          <p:cNvSpPr>
            <a:spLocks noGrp="1"/>
          </p:cNvSpPr>
          <p:nvPr>
            <p:ph type="title"/>
          </p:nvPr>
        </p:nvSpPr>
        <p:spPr>
          <a:xfrm>
            <a:off x="362348" y="305425"/>
            <a:ext cx="9778365" cy="1494596"/>
          </a:xfrm>
        </p:spPr>
        <p:txBody>
          <a:bodyPr/>
          <a:lstStyle/>
          <a:p>
            <a:r>
              <a:rPr lang="en-US" sz="3600"/>
              <a:t>Proposed Follow-On</a:t>
            </a:r>
            <a:br>
              <a:rPr lang="en-US" sz="3600"/>
            </a:br>
            <a:endParaRPr lang="en-US" sz="3600"/>
          </a:p>
        </p:txBody>
      </p:sp>
      <p:sp>
        <p:nvSpPr>
          <p:cNvPr id="3" name="Content Placeholder 2">
            <a:extLst>
              <a:ext uri="{FF2B5EF4-FFF2-40B4-BE49-F238E27FC236}">
                <a16:creationId xmlns:a16="http://schemas.microsoft.com/office/drawing/2014/main" id="{BC523B54-4C5E-B881-9E2A-6F2E7C52BCEF}"/>
              </a:ext>
            </a:extLst>
          </p:cNvPr>
          <p:cNvSpPr>
            <a:spLocks noGrp="1"/>
          </p:cNvSpPr>
          <p:nvPr>
            <p:ph sz="quarter" idx="15"/>
          </p:nvPr>
        </p:nvSpPr>
        <p:spPr>
          <a:xfrm>
            <a:off x="130336" y="2386874"/>
            <a:ext cx="12061664" cy="4675842"/>
          </a:xfrm>
        </p:spPr>
        <p:txBody>
          <a:bodyPr>
            <a:noAutofit/>
          </a:bodyPr>
          <a:lstStyle/>
          <a:p>
            <a:pPr algn="just"/>
            <a:r>
              <a:rPr lang="en-US" sz="1400" b="1"/>
              <a:t>Increase Sample Size and Diversity</a:t>
            </a:r>
            <a:endParaRPr lang="en-US" sz="1400"/>
          </a:p>
          <a:p>
            <a:pPr lvl="1" algn="just"/>
            <a:r>
              <a:rPr lang="en-US" sz="1400"/>
              <a:t>Future studies should include more trees per species and a wider variety of species to increase statistical power and generalizability of results.</a:t>
            </a:r>
          </a:p>
          <a:p>
            <a:pPr algn="just"/>
            <a:r>
              <a:rPr lang="en-US" sz="1400" b="1"/>
              <a:t>Longitudinal Studies</a:t>
            </a:r>
            <a:endParaRPr lang="en-US" sz="1400"/>
          </a:p>
          <a:p>
            <a:pPr lvl="1" algn="just"/>
            <a:r>
              <a:rPr lang="en-US" sz="1400"/>
              <a:t>Implement long-term monitoring of the same trees to understand growth rates, carbon accumulation over time, and the impact of environmental factors.</a:t>
            </a:r>
          </a:p>
          <a:p>
            <a:pPr algn="just"/>
            <a:r>
              <a:rPr lang="en-US" sz="1400" b="1"/>
              <a:t>Model Refinement</a:t>
            </a:r>
            <a:endParaRPr lang="en-US" sz="1400"/>
          </a:p>
          <a:p>
            <a:pPr lvl="1" algn="just"/>
            <a:r>
              <a:rPr lang="en-US" sz="1400"/>
              <a:t>Use more advanced statistical models (e.g., multiple regression, mixed-effects models) with larger datasets to refine predictions of carbon sequestration based on tree characteristics.</a:t>
            </a:r>
          </a:p>
          <a:p>
            <a:pPr algn="just"/>
            <a:r>
              <a:rPr lang="en-US" sz="1400" b="1"/>
              <a:t>Explore Additional Predictors</a:t>
            </a:r>
            <a:endParaRPr lang="en-US" sz="1400"/>
          </a:p>
          <a:p>
            <a:pPr lvl="1" algn="just"/>
            <a:r>
              <a:rPr lang="en-US" sz="1400"/>
              <a:t>Investigate the role of soil type, site conditions, tree age, and management practices in influencing carbon storage, in addition to DBH and height.</a:t>
            </a:r>
          </a:p>
          <a:p>
            <a:pPr algn="just"/>
            <a:r>
              <a:rPr lang="en-US" sz="1400" b="1"/>
              <a:t>Policy Engagement</a:t>
            </a:r>
            <a:endParaRPr lang="en-US" sz="1400"/>
          </a:p>
          <a:p>
            <a:pPr lvl="1" algn="just"/>
            <a:r>
              <a:rPr lang="en-US" sz="1400"/>
              <a:t>Share findings with local governments, urban planners, and environmental agencies to inform carbon offset programs, urban greening strategies, and climate action planning.</a:t>
            </a:r>
          </a:p>
          <a:p>
            <a:pPr algn="just"/>
            <a:endParaRPr lang="en-US" sz="1400"/>
          </a:p>
        </p:txBody>
      </p:sp>
    </p:spTree>
    <p:extLst>
      <p:ext uri="{BB962C8B-B14F-4D97-AF65-F5344CB8AC3E}">
        <p14:creationId xmlns:p14="http://schemas.microsoft.com/office/powerpoint/2010/main" val="49686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C9A3-119A-499B-D0C3-14213EC84812}"/>
              </a:ext>
            </a:extLst>
          </p:cNvPr>
          <p:cNvSpPr>
            <a:spLocks noGrp="1"/>
          </p:cNvSpPr>
          <p:nvPr>
            <p:ph type="title"/>
          </p:nvPr>
        </p:nvSpPr>
        <p:spPr>
          <a:xfrm>
            <a:off x="6096000" y="4936843"/>
            <a:ext cx="5504596" cy="1702489"/>
          </a:xfrm>
        </p:spPr>
        <p:txBody>
          <a:bodyPr/>
          <a:lstStyle/>
          <a:p>
            <a:r>
              <a:rPr lang="en-US" sz="3600"/>
              <a:t>Proposed Follow-On (cont.)</a:t>
            </a:r>
            <a:br>
              <a:rPr lang="en-US" sz="3600"/>
            </a:br>
            <a:endParaRPr lang="en-US" sz="3600"/>
          </a:p>
        </p:txBody>
      </p:sp>
      <p:sp>
        <p:nvSpPr>
          <p:cNvPr id="4" name="Content Placeholder 3">
            <a:extLst>
              <a:ext uri="{FF2B5EF4-FFF2-40B4-BE49-F238E27FC236}">
                <a16:creationId xmlns:a16="http://schemas.microsoft.com/office/drawing/2014/main" id="{411F2CF9-FD42-71F7-B8CF-98F59789FD27}"/>
              </a:ext>
            </a:extLst>
          </p:cNvPr>
          <p:cNvSpPr>
            <a:spLocks noGrp="1"/>
          </p:cNvSpPr>
          <p:nvPr>
            <p:ph sz="quarter" idx="14"/>
          </p:nvPr>
        </p:nvSpPr>
        <p:spPr>
          <a:xfrm>
            <a:off x="204716" y="218668"/>
            <a:ext cx="6114169" cy="5213141"/>
          </a:xfrm>
        </p:spPr>
        <p:txBody>
          <a:bodyPr>
            <a:normAutofit/>
          </a:bodyPr>
          <a:lstStyle/>
          <a:p>
            <a:pPr algn="just"/>
            <a:r>
              <a:rPr lang="en-US" sz="1400" b="1" dirty="0"/>
              <a:t>Explore Environmental and Management Factors</a:t>
            </a:r>
            <a:endParaRPr lang="en-US" sz="1400" dirty="0"/>
          </a:p>
          <a:p>
            <a:pPr marL="457200" lvl="1" indent="0" algn="just">
              <a:buNone/>
            </a:pPr>
            <a:r>
              <a:rPr lang="en-US" sz="1400" dirty="0"/>
              <a:t>Investigate how variables such as soil quality, water availability, and tree maintenance practices influence carbon storage in different species.</a:t>
            </a:r>
          </a:p>
          <a:p>
            <a:pPr algn="just"/>
            <a:r>
              <a:rPr lang="en-US" sz="1400" b="1" dirty="0"/>
              <a:t>Develop Predictive Models</a:t>
            </a:r>
            <a:endParaRPr lang="en-US" sz="1400" dirty="0"/>
          </a:p>
          <a:p>
            <a:pPr marL="457200" lvl="1" indent="0" algn="just">
              <a:buNone/>
            </a:pPr>
            <a:r>
              <a:rPr lang="en-US" sz="1400" dirty="0"/>
              <a:t>Construct advanced predictive models using machine learning to estimate carbon sequestration based on easily measured tree parameters and environmental data.</a:t>
            </a:r>
          </a:p>
          <a:p>
            <a:pPr algn="just"/>
            <a:r>
              <a:rPr lang="en-US" sz="1400" b="1" dirty="0"/>
              <a:t>Form Research Partnerships</a:t>
            </a:r>
            <a:endParaRPr lang="en-US" sz="1400" dirty="0"/>
          </a:p>
          <a:p>
            <a:pPr marL="457200" lvl="1" indent="0" algn="just">
              <a:buNone/>
            </a:pPr>
            <a:r>
              <a:rPr lang="en-US" sz="1400" dirty="0"/>
              <a:t>Collaborate with local governments, universities, and environmental organizations to expand the dataset and validate findings across diverse geographic areas.</a:t>
            </a:r>
          </a:p>
          <a:p>
            <a:pPr algn="just"/>
            <a:r>
              <a:rPr lang="en-US" sz="1400" b="1" dirty="0"/>
              <a:t>Policy Integration and Public Awareness</a:t>
            </a:r>
            <a:endParaRPr lang="en-US" sz="1400" dirty="0"/>
          </a:p>
          <a:p>
            <a:pPr marL="457200" lvl="1" indent="0" algn="just">
              <a:buNone/>
            </a:pPr>
            <a:r>
              <a:rPr lang="en-US" sz="1400" dirty="0"/>
              <a:t>Work with policymakers to integrate research findings into urban planning and climate action strategies and launch outreach programs to educate the public about the role of trees in carbon mitigation.</a:t>
            </a:r>
          </a:p>
          <a:p>
            <a:pPr algn="just"/>
            <a:endParaRPr lang="en-US" sz="1400" dirty="0"/>
          </a:p>
        </p:txBody>
      </p:sp>
      <p:pic>
        <p:nvPicPr>
          <p:cNvPr id="5" name="Picture 4">
            <a:extLst>
              <a:ext uri="{FF2B5EF4-FFF2-40B4-BE49-F238E27FC236}">
                <a16:creationId xmlns:a16="http://schemas.microsoft.com/office/drawing/2014/main" id="{27083E7B-7F6F-E18E-401E-137FE51169A7}"/>
              </a:ext>
            </a:extLst>
          </p:cNvPr>
          <p:cNvPicPr>
            <a:picLocks noChangeAspect="1"/>
          </p:cNvPicPr>
          <p:nvPr/>
        </p:nvPicPr>
        <p:blipFill>
          <a:blip r:embed="rId2"/>
          <a:stretch>
            <a:fillRect/>
          </a:stretch>
        </p:blipFill>
        <p:spPr>
          <a:xfrm>
            <a:off x="6687403" y="0"/>
            <a:ext cx="5504597" cy="3577543"/>
          </a:xfrm>
          <a:prstGeom prst="rect">
            <a:avLst/>
          </a:prstGeom>
        </p:spPr>
      </p:pic>
    </p:spTree>
    <p:extLst>
      <p:ext uri="{BB962C8B-B14F-4D97-AF65-F5344CB8AC3E}">
        <p14:creationId xmlns:p14="http://schemas.microsoft.com/office/powerpoint/2010/main" val="476991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DA51F-D223-7326-2FDA-1AC62AAF3F89}"/>
              </a:ext>
            </a:extLst>
          </p:cNvPr>
          <p:cNvSpPr>
            <a:spLocks noGrp="1"/>
          </p:cNvSpPr>
          <p:nvPr>
            <p:ph type="title"/>
          </p:nvPr>
        </p:nvSpPr>
        <p:spPr>
          <a:xfrm>
            <a:off x="3661409" y="4661717"/>
            <a:ext cx="7936230" cy="1380760"/>
          </a:xfrm>
        </p:spPr>
        <p:txBody>
          <a:bodyPr anchor="b">
            <a:normAutofit/>
          </a:bodyPr>
          <a:lstStyle/>
          <a:p>
            <a:r>
              <a:rPr lang="en-US" sz="3700"/>
              <a:t>Additional Proposed Follow-On Actions</a:t>
            </a:r>
            <a:br>
              <a:rPr lang="en-US" sz="3700"/>
            </a:br>
            <a:endParaRPr lang="en-US" sz="3700"/>
          </a:p>
        </p:txBody>
      </p:sp>
      <p:pic>
        <p:nvPicPr>
          <p:cNvPr id="5" name="Picture 4" descr="A yellow and purple text&#10;&#10;AI-generated content may be incorrect.">
            <a:extLst>
              <a:ext uri="{FF2B5EF4-FFF2-40B4-BE49-F238E27FC236}">
                <a16:creationId xmlns:a16="http://schemas.microsoft.com/office/drawing/2014/main" id="{CA19E628-2B1D-7AC6-D6B3-C5A1AAC7E9CD}"/>
              </a:ext>
            </a:extLst>
          </p:cNvPr>
          <p:cNvPicPr>
            <a:picLocks noChangeAspect="1"/>
          </p:cNvPicPr>
          <p:nvPr/>
        </p:nvPicPr>
        <p:blipFill>
          <a:blip r:embed="rId2"/>
          <a:srcRect l="15717" t="4" r="17730" b="-7"/>
          <a:stretch>
            <a:fillRect/>
          </a:stretch>
        </p:blipFill>
        <p:spPr>
          <a:xfrm>
            <a:off x="0" y="0"/>
            <a:ext cx="3225980" cy="3999060"/>
          </a:xfrm>
          <a:prstGeom prst="rect">
            <a:avLst/>
          </a:prstGeom>
          <a:noFill/>
        </p:spPr>
      </p:pic>
      <p:sp>
        <p:nvSpPr>
          <p:cNvPr id="3" name="Content Placeholder 2">
            <a:extLst>
              <a:ext uri="{FF2B5EF4-FFF2-40B4-BE49-F238E27FC236}">
                <a16:creationId xmlns:a16="http://schemas.microsoft.com/office/drawing/2014/main" id="{D29BA39D-9378-CB81-6370-8F965C23F849}"/>
              </a:ext>
            </a:extLst>
          </p:cNvPr>
          <p:cNvSpPr>
            <a:spLocks noGrp="1"/>
          </p:cNvSpPr>
          <p:nvPr>
            <p:ph sz="quarter" idx="13"/>
          </p:nvPr>
        </p:nvSpPr>
        <p:spPr>
          <a:xfrm>
            <a:off x="3670934" y="584005"/>
            <a:ext cx="7926705" cy="3291309"/>
          </a:xfrm>
        </p:spPr>
        <p:txBody>
          <a:bodyPr>
            <a:normAutofit/>
          </a:bodyPr>
          <a:lstStyle/>
          <a:p>
            <a:r>
              <a:rPr lang="en-US" sz="1400" b="1"/>
              <a:t>Cross-Regional Comparison:</a:t>
            </a:r>
            <a:br>
              <a:rPr lang="en-US" sz="1400"/>
            </a:br>
            <a:r>
              <a:rPr lang="en-US" sz="1400"/>
              <a:t>Expand the study to include trees from different geographic regions and climates to determine how environmental factors influence carbon sequestration patterns.</a:t>
            </a:r>
          </a:p>
          <a:p>
            <a:r>
              <a:rPr lang="en-US" sz="1400" b="1"/>
              <a:t>Incorporate Remote Sensing Data:</a:t>
            </a:r>
            <a:br>
              <a:rPr lang="en-US" sz="1400"/>
            </a:br>
            <a:r>
              <a:rPr lang="en-US" sz="1400"/>
              <a:t>Partner with organizations using satellite imagery and drone technology to validate ground-based measurements and scale up carbon stock assessments.</a:t>
            </a:r>
          </a:p>
          <a:p>
            <a:r>
              <a:rPr lang="en-US" sz="1400" b="1"/>
              <a:t>Tree Age and Growth Rate Analysis:</a:t>
            </a:r>
            <a:br>
              <a:rPr lang="en-US" sz="1400"/>
            </a:br>
            <a:r>
              <a:rPr lang="en-US" sz="1400"/>
              <a:t>Collect age data for sampled trees to analyze how carbon storage changes over a tree’s lifespan and to identify optimal harvesting or conservation periods.</a:t>
            </a:r>
          </a:p>
          <a:p>
            <a:r>
              <a:rPr lang="en-US" sz="1400" b="1"/>
              <a:t>Genetic Studies:</a:t>
            </a:r>
            <a:br>
              <a:rPr lang="en-US" sz="1400"/>
            </a:br>
            <a:r>
              <a:rPr lang="en-US" sz="1400"/>
              <a:t>Explore genetic differences within species to identify high-performing genotypes for carbon sequestration, supporting selective breeding programs.</a:t>
            </a:r>
          </a:p>
          <a:p>
            <a:pPr marL="0" indent="0">
              <a:buNone/>
            </a:pPr>
            <a:endParaRPr lang="en-US" sz="1400"/>
          </a:p>
        </p:txBody>
      </p:sp>
    </p:spTree>
    <p:extLst>
      <p:ext uri="{BB962C8B-B14F-4D97-AF65-F5344CB8AC3E}">
        <p14:creationId xmlns:p14="http://schemas.microsoft.com/office/powerpoint/2010/main" val="2459033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7D937-0BCF-B9D2-611D-DDE16C3A8841}"/>
              </a:ext>
            </a:extLst>
          </p:cNvPr>
          <p:cNvSpPr>
            <a:spLocks noGrp="1"/>
          </p:cNvSpPr>
          <p:nvPr>
            <p:ph type="title"/>
          </p:nvPr>
        </p:nvSpPr>
        <p:spPr>
          <a:xfrm>
            <a:off x="575310" y="278129"/>
            <a:ext cx="5709376" cy="2354026"/>
          </a:xfrm>
        </p:spPr>
        <p:txBody>
          <a:bodyPr anchor="b">
            <a:normAutofit/>
          </a:bodyPr>
          <a:lstStyle/>
          <a:p>
            <a:r>
              <a:rPr lang="en-US" dirty="0"/>
              <a:t>Additional Proposed Follow-On Actions</a:t>
            </a:r>
            <a:br>
              <a:rPr lang="en-US" dirty="0"/>
            </a:br>
            <a:endParaRPr lang="en-US" dirty="0"/>
          </a:p>
        </p:txBody>
      </p:sp>
      <p:sp>
        <p:nvSpPr>
          <p:cNvPr id="4" name="Content Placeholder 3">
            <a:extLst>
              <a:ext uri="{FF2B5EF4-FFF2-40B4-BE49-F238E27FC236}">
                <a16:creationId xmlns:a16="http://schemas.microsoft.com/office/drawing/2014/main" id="{74045377-57E7-FA5F-6C08-108D629D6029}"/>
              </a:ext>
            </a:extLst>
          </p:cNvPr>
          <p:cNvSpPr>
            <a:spLocks noGrp="1"/>
          </p:cNvSpPr>
          <p:nvPr>
            <p:ph sz="quarter" idx="16"/>
          </p:nvPr>
        </p:nvSpPr>
        <p:spPr>
          <a:xfrm>
            <a:off x="202474" y="3090893"/>
            <a:ext cx="6082212" cy="2994415"/>
          </a:xfrm>
        </p:spPr>
        <p:txBody>
          <a:bodyPr>
            <a:noAutofit/>
          </a:bodyPr>
          <a:lstStyle/>
          <a:p>
            <a:pPr marL="285750" indent="-285750">
              <a:buFont typeface="Arial" panose="020B0604020202020204" pitchFamily="34" charset="0"/>
              <a:buChar char="•"/>
            </a:pPr>
            <a:r>
              <a:rPr lang="en-US" sz="1400" b="1"/>
              <a:t>Socioeconomic Impact Assessment:</a:t>
            </a:r>
            <a:br>
              <a:rPr lang="en-US" sz="1400"/>
            </a:br>
            <a:r>
              <a:rPr lang="en-US" sz="1400"/>
              <a:t>Investigate how maximizing urban tree carbon sequestration can contribute to climate action plans, public health, urban cooling, and community well-being.</a:t>
            </a:r>
          </a:p>
          <a:p>
            <a:pPr marL="285750" indent="-285750">
              <a:buFont typeface="Arial" panose="020B0604020202020204" pitchFamily="34" charset="0"/>
              <a:buChar char="•"/>
            </a:pPr>
            <a:r>
              <a:rPr lang="en-US" sz="1400" b="1"/>
              <a:t>Ecosystem Services Evaluation:</a:t>
            </a:r>
            <a:br>
              <a:rPr lang="en-US" sz="1400"/>
            </a:br>
            <a:r>
              <a:rPr lang="en-US" sz="1400"/>
              <a:t>Quantify co-benefits of high-carbon-sequestration trees (e.g., air purification, habitat provision) to support holistic urban and rural planning.</a:t>
            </a:r>
          </a:p>
          <a:p>
            <a:pPr marL="285750" indent="-285750">
              <a:buFont typeface="Arial" panose="020B0604020202020204" pitchFamily="34" charset="0"/>
              <a:buChar char="•"/>
            </a:pPr>
            <a:r>
              <a:rPr lang="en-US" sz="1400" b="1"/>
              <a:t>Citizen Science Initiatives:</a:t>
            </a:r>
            <a:br>
              <a:rPr lang="en-US" sz="1400"/>
            </a:br>
            <a:r>
              <a:rPr lang="en-US" sz="1400"/>
              <a:t>Launch community-based data collection campaigns to increase sample sizes and involve the public in research, education, and conservation efforts.</a:t>
            </a:r>
          </a:p>
          <a:p>
            <a:pPr marL="285750" indent="-285750">
              <a:buFont typeface="Arial" panose="020B0604020202020204" pitchFamily="34" charset="0"/>
              <a:buChar char="•"/>
            </a:pPr>
            <a:r>
              <a:rPr lang="en-US" sz="1400" b="1"/>
              <a:t>Development of Decision Support Tools:</a:t>
            </a:r>
            <a:br>
              <a:rPr lang="en-US" sz="1400"/>
            </a:br>
            <a:r>
              <a:rPr lang="en-US" sz="1400"/>
              <a:t>Create user-friendly software or mobile apps to help land managers, city planners, and policymakers estimate and track carbon sequestration for different tree species and sites.</a:t>
            </a:r>
          </a:p>
          <a:p>
            <a:pPr marL="285750" indent="-285750">
              <a:buFont typeface="Arial" panose="020B0604020202020204" pitchFamily="34" charset="0"/>
              <a:buChar char="•"/>
            </a:pPr>
            <a:endParaRPr lang="en-US" sz="1400"/>
          </a:p>
        </p:txBody>
      </p:sp>
      <p:pic>
        <p:nvPicPr>
          <p:cNvPr id="5" name="Picture 4" descr="A white background with red and orange paint splatters&#10;&#10;AI-generated content may be incorrect.">
            <a:extLst>
              <a:ext uri="{FF2B5EF4-FFF2-40B4-BE49-F238E27FC236}">
                <a16:creationId xmlns:a16="http://schemas.microsoft.com/office/drawing/2014/main" id="{D909C363-47A8-C125-4CAC-2D8F7D6EE075}"/>
              </a:ext>
            </a:extLst>
          </p:cNvPr>
          <p:cNvPicPr>
            <a:picLocks noChangeAspect="1"/>
          </p:cNvPicPr>
          <p:nvPr/>
        </p:nvPicPr>
        <p:blipFill>
          <a:blip r:embed="rId2"/>
          <a:srcRect l="577" r="10210"/>
          <a:stretch>
            <a:fillRect/>
          </a:stretch>
        </p:blipFill>
        <p:spPr>
          <a:xfrm>
            <a:off x="6415314" y="10"/>
            <a:ext cx="5798911" cy="6857990"/>
          </a:xfrm>
          <a:prstGeom prst="rect">
            <a:avLst/>
          </a:prstGeom>
          <a:noFill/>
        </p:spPr>
      </p:pic>
    </p:spTree>
    <p:extLst>
      <p:ext uri="{BB962C8B-B14F-4D97-AF65-F5344CB8AC3E}">
        <p14:creationId xmlns:p14="http://schemas.microsoft.com/office/powerpoint/2010/main" val="566995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0599E-C2DF-F78D-3774-82F81FE28FF4}"/>
              </a:ext>
            </a:extLst>
          </p:cNvPr>
          <p:cNvSpPr>
            <a:spLocks noGrp="1"/>
          </p:cNvSpPr>
          <p:nvPr>
            <p:ph type="title"/>
          </p:nvPr>
        </p:nvSpPr>
        <p:spPr>
          <a:xfrm>
            <a:off x="575310" y="278129"/>
            <a:ext cx="5063490" cy="2354026"/>
          </a:xfrm>
        </p:spPr>
        <p:txBody>
          <a:bodyPr vert="horz" lIns="0" tIns="0" rIns="0" bIns="0" rtlCol="0" anchor="b" anchorCtr="0">
            <a:normAutofit/>
          </a:bodyPr>
          <a:lstStyle/>
          <a:p>
            <a:r>
              <a:rPr lang="en-US" b="1" i="0" kern="1200" spc="100" baseline="0" dirty="0">
                <a:ea typeface="+mj-ea"/>
                <a:cs typeface="+mj-cs"/>
              </a:rPr>
              <a:t>Conclusion for Proposed Follow-Up study</a:t>
            </a:r>
          </a:p>
        </p:txBody>
      </p:sp>
      <p:sp>
        <p:nvSpPr>
          <p:cNvPr id="5" name="TextBox 4">
            <a:extLst>
              <a:ext uri="{FF2B5EF4-FFF2-40B4-BE49-F238E27FC236}">
                <a16:creationId xmlns:a16="http://schemas.microsoft.com/office/drawing/2014/main" id="{A24069F5-EEF1-6688-6CB6-727002DE2F45}"/>
              </a:ext>
            </a:extLst>
          </p:cNvPr>
          <p:cNvSpPr txBox="1"/>
          <p:nvPr/>
        </p:nvSpPr>
        <p:spPr>
          <a:xfrm>
            <a:off x="594360" y="3279579"/>
            <a:ext cx="5044440" cy="2994415"/>
          </a:xfrm>
          <a:prstGeom prst="rect">
            <a:avLst/>
          </a:prstGeom>
        </p:spPr>
        <p:txBody>
          <a:bodyPr vert="horz" lIns="0" tIns="228600" rIns="0" bIns="0" rtlCol="0">
            <a:normAutofit/>
          </a:bodyPr>
          <a:lstStyle/>
          <a:p>
            <a:pPr>
              <a:lnSpc>
                <a:spcPct val="90000"/>
              </a:lnSpc>
              <a:spcBef>
                <a:spcPts val="1800"/>
              </a:spcBef>
              <a:buFont typeface="Arial" panose="020B0604020202020204" pitchFamily="34" charset="0"/>
            </a:pPr>
            <a:r>
              <a:rPr lang="en-US" sz="1400">
                <a:solidFill>
                  <a:schemeClr val="bg1"/>
                </a:solidFill>
                <a:effectLst/>
                <a:latin typeface="Calibri" panose="020F0502020204030204" pitchFamily="34" charset="0"/>
              </a:rPr>
              <a:t>In summary, while our study provides important initial insights into the predictors of tree carbon sequestration, further research is essential to strengthen and expand these findings. By increasing sample size, incorporating additional environmental and genetic variables, leveraging technological advances, and fostering cross-sector collaborations, future studies can provide more accurate, generalizable, and actionable results. These follow-up efforts will not only deepen scientific understanding but also better inform policy, urban planning, and community engagement for effective climate action and ecological management.</a:t>
            </a:r>
            <a:endParaRPr lang="en-US" sz="1400">
              <a:solidFill>
                <a:schemeClr val="bg1"/>
              </a:solidFill>
              <a:latin typeface="Calibri" panose="020F0502020204030204" pitchFamily="34" charset="0"/>
            </a:endParaRPr>
          </a:p>
        </p:txBody>
      </p:sp>
      <p:pic>
        <p:nvPicPr>
          <p:cNvPr id="6" name="Picture 5">
            <a:extLst>
              <a:ext uri="{FF2B5EF4-FFF2-40B4-BE49-F238E27FC236}">
                <a16:creationId xmlns:a16="http://schemas.microsoft.com/office/drawing/2014/main" id="{3EEAC390-ACCC-A2A2-C34C-6CA3DBD165FD}"/>
              </a:ext>
            </a:extLst>
          </p:cNvPr>
          <p:cNvPicPr>
            <a:picLocks noChangeAspect="1"/>
          </p:cNvPicPr>
          <p:nvPr/>
        </p:nvPicPr>
        <p:blipFill>
          <a:blip r:embed="rId2"/>
          <a:stretch>
            <a:fillRect/>
          </a:stretch>
        </p:blipFill>
        <p:spPr>
          <a:xfrm>
            <a:off x="6096000" y="369887"/>
            <a:ext cx="6118225" cy="6118225"/>
          </a:xfrm>
          <a:prstGeom prst="rect">
            <a:avLst/>
          </a:prstGeom>
          <a:noFill/>
        </p:spPr>
      </p:pic>
    </p:spTree>
    <p:extLst>
      <p:ext uri="{BB962C8B-B14F-4D97-AF65-F5344CB8AC3E}">
        <p14:creationId xmlns:p14="http://schemas.microsoft.com/office/powerpoint/2010/main" val="468654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EA6120-7459-122D-950F-BE0046548738}"/>
              </a:ext>
            </a:extLst>
          </p:cNvPr>
          <p:cNvSpPr txBox="1">
            <a:spLocks/>
          </p:cNvSpPr>
          <p:nvPr/>
        </p:nvSpPr>
        <p:spPr>
          <a:xfrm>
            <a:off x="1145933" y="215969"/>
            <a:ext cx="4535776" cy="476489"/>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60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latin typeface="Calibri" panose="020F0502020204030204" pitchFamily="34" charset="0"/>
                <a:cs typeface="Calibri" panose="020F0502020204030204" pitchFamily="34" charset="0"/>
              </a:rPr>
              <a:t>Table of contents</a:t>
            </a:r>
          </a:p>
        </p:txBody>
      </p:sp>
      <p:sp>
        <p:nvSpPr>
          <p:cNvPr id="6" name="Text Placeholder 2">
            <a:extLst>
              <a:ext uri="{FF2B5EF4-FFF2-40B4-BE49-F238E27FC236}">
                <a16:creationId xmlns:a16="http://schemas.microsoft.com/office/drawing/2014/main" id="{D8B02683-74A2-F8C0-84BF-4E0A11EB591D}"/>
              </a:ext>
            </a:extLst>
          </p:cNvPr>
          <p:cNvSpPr txBox="1">
            <a:spLocks/>
          </p:cNvSpPr>
          <p:nvPr/>
        </p:nvSpPr>
        <p:spPr>
          <a:xfrm>
            <a:off x="142938" y="790113"/>
            <a:ext cx="7048789" cy="3169328"/>
          </a:xfrm>
          <a:prstGeom prst="rect">
            <a:avLst/>
          </a:prstGeom>
        </p:spPr>
        <p:txBody>
          <a:bodyPr tIns="457200">
            <a:noAutofit/>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Calibri" panose="020F0502020204030204" pitchFamily="34" charset="0"/>
                <a:cs typeface="Calibri" panose="020F0502020204030204" pitchFamily="34" charset="0"/>
              </a:rPr>
              <a:t>Aim</a:t>
            </a:r>
          </a:p>
          <a:p>
            <a:r>
              <a:rPr lang="en-US" sz="1400" dirty="0">
                <a:latin typeface="Calibri" panose="020F0502020204030204" pitchFamily="34" charset="0"/>
                <a:cs typeface="Calibri" panose="020F0502020204030204" pitchFamily="34" charset="0"/>
              </a:rPr>
              <a:t>Objectives</a:t>
            </a:r>
          </a:p>
          <a:p>
            <a:r>
              <a:rPr lang="en-US" sz="1400" dirty="0">
                <a:latin typeface="Calibri" panose="020F0502020204030204" pitchFamily="34" charset="0"/>
                <a:cs typeface="Calibri" panose="020F0502020204030204" pitchFamily="34" charset="0"/>
              </a:rPr>
              <a:t>Introduction</a:t>
            </a:r>
          </a:p>
          <a:p>
            <a:r>
              <a:rPr lang="en-US" sz="1400" dirty="0">
                <a:latin typeface="Calibri" panose="020F0502020204030204" pitchFamily="34" charset="0"/>
                <a:cs typeface="Calibri" panose="020F0502020204030204" pitchFamily="34" charset="0"/>
              </a:rPr>
              <a:t>Research problem</a:t>
            </a:r>
          </a:p>
          <a:p>
            <a:r>
              <a:rPr lang="en-US" sz="1400" dirty="0">
                <a:latin typeface="Calibri" panose="020F0502020204030204" pitchFamily="34" charset="0"/>
                <a:cs typeface="Calibri" panose="020F0502020204030204" pitchFamily="34" charset="0"/>
              </a:rPr>
              <a:t>Our research importance</a:t>
            </a:r>
          </a:p>
          <a:p>
            <a:r>
              <a:rPr lang="en-US" sz="1400" dirty="0">
                <a:latin typeface="Calibri" panose="020F0502020204030204" pitchFamily="34" charset="0"/>
                <a:cs typeface="Calibri" panose="020F0502020204030204" pitchFamily="34" charset="0"/>
              </a:rPr>
              <a:t>Data collection and methods</a:t>
            </a:r>
          </a:p>
          <a:p>
            <a:r>
              <a:rPr lang="en-US" sz="1400">
                <a:latin typeface="Calibri" panose="020F0502020204030204" pitchFamily="34" charset="0"/>
                <a:cs typeface="Calibri" panose="020F0502020204030204" pitchFamily="34" charset="0"/>
              </a:rPr>
              <a:t>Methodology</a:t>
            </a:r>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Results</a:t>
            </a:r>
          </a:p>
          <a:p>
            <a:r>
              <a:rPr lang="en-US" sz="1400" dirty="0">
                <a:latin typeface="Calibri" panose="020F0502020204030204" pitchFamily="34" charset="0"/>
                <a:cs typeface="Calibri" panose="020F0502020204030204" pitchFamily="34" charset="0"/>
              </a:rPr>
              <a:t>Discussion</a:t>
            </a:r>
          </a:p>
          <a:p>
            <a:r>
              <a:rPr lang="en-US" sz="1400" dirty="0">
                <a:latin typeface="Calibri" panose="020F0502020204030204" pitchFamily="34" charset="0"/>
                <a:cs typeface="Calibri" panose="020F0502020204030204" pitchFamily="34" charset="0"/>
              </a:rPr>
              <a:t>Recommendation</a:t>
            </a:r>
          </a:p>
          <a:p>
            <a:r>
              <a:rPr lang="en-US" sz="1400" dirty="0">
                <a:latin typeface="Calibri" panose="020F0502020204030204" pitchFamily="34" charset="0"/>
                <a:cs typeface="Calibri" panose="020F0502020204030204" pitchFamily="34" charset="0"/>
              </a:rPr>
              <a:t>Follow-up study</a:t>
            </a:r>
          </a:p>
          <a:p>
            <a:r>
              <a:rPr lang="en-US" sz="1400" dirty="0">
                <a:latin typeface="Calibri" panose="020F0502020204030204" pitchFamily="34" charset="0"/>
                <a:cs typeface="Calibri" panose="020F0502020204030204" pitchFamily="34" charset="0"/>
              </a:rPr>
              <a:t>References</a:t>
            </a:r>
          </a:p>
        </p:txBody>
      </p:sp>
      <p:pic>
        <p:nvPicPr>
          <p:cNvPr id="7" name="Picture 6">
            <a:extLst>
              <a:ext uri="{FF2B5EF4-FFF2-40B4-BE49-F238E27FC236}">
                <a16:creationId xmlns:a16="http://schemas.microsoft.com/office/drawing/2014/main" id="{5B380691-5070-12E6-B4E7-F3BE88F1E282}"/>
              </a:ext>
            </a:extLst>
          </p:cNvPr>
          <p:cNvPicPr>
            <a:picLocks noChangeAspect="1"/>
          </p:cNvPicPr>
          <p:nvPr/>
        </p:nvPicPr>
        <p:blipFill>
          <a:blip r:embed="rId2"/>
          <a:stretch>
            <a:fillRect/>
          </a:stretch>
        </p:blipFill>
        <p:spPr>
          <a:xfrm>
            <a:off x="5681709" y="454213"/>
            <a:ext cx="5645988" cy="4344739"/>
          </a:xfrm>
          <a:prstGeom prst="rect">
            <a:avLst/>
          </a:prstGeom>
        </p:spPr>
      </p:pic>
      <p:sp>
        <p:nvSpPr>
          <p:cNvPr id="8" name="TextBox 7">
            <a:extLst>
              <a:ext uri="{FF2B5EF4-FFF2-40B4-BE49-F238E27FC236}">
                <a16:creationId xmlns:a16="http://schemas.microsoft.com/office/drawing/2014/main" id="{D7D0BE1F-49A0-6DD7-4E60-5B467EC63971}"/>
              </a:ext>
            </a:extLst>
          </p:cNvPr>
          <p:cNvSpPr txBox="1"/>
          <p:nvPr/>
        </p:nvSpPr>
        <p:spPr>
          <a:xfrm>
            <a:off x="5211193" y="3547539"/>
            <a:ext cx="7463978" cy="584775"/>
          </a:xfrm>
          <a:prstGeom prst="rect">
            <a:avLst/>
          </a:prstGeom>
          <a:noFill/>
        </p:spPr>
        <p:txBody>
          <a:bodyPr wrap="square">
            <a:spAutoFit/>
          </a:bodyPr>
          <a:lstStyle/>
          <a:p>
            <a:r>
              <a:rPr lang="en-US" sz="3200" b="1" i="1" dirty="0">
                <a:solidFill>
                  <a:schemeClr val="bg1"/>
                </a:solidFill>
                <a:latin typeface="Calibri" panose="020F0502020204030204" pitchFamily="34" charset="0"/>
                <a:cs typeface="Calibri" panose="020F0502020204030204" pitchFamily="34" charset="0"/>
              </a:rPr>
              <a:t>Every Tree, a Breath of Cleaner Air.</a:t>
            </a:r>
          </a:p>
        </p:txBody>
      </p:sp>
      <p:pic>
        <p:nvPicPr>
          <p:cNvPr id="10" name="Picture 9">
            <a:extLst>
              <a:ext uri="{FF2B5EF4-FFF2-40B4-BE49-F238E27FC236}">
                <a16:creationId xmlns:a16="http://schemas.microsoft.com/office/drawing/2014/main" id="{6B73BE1E-15DF-4A8C-154D-288EFCBE781A}"/>
              </a:ext>
            </a:extLst>
          </p:cNvPr>
          <p:cNvPicPr>
            <a:picLocks noChangeAspect="1"/>
          </p:cNvPicPr>
          <p:nvPr/>
        </p:nvPicPr>
        <p:blipFill>
          <a:blip r:embed="rId3"/>
          <a:stretch>
            <a:fillRect/>
          </a:stretch>
        </p:blipFill>
        <p:spPr>
          <a:xfrm>
            <a:off x="1948981" y="4063196"/>
            <a:ext cx="3820058" cy="2438740"/>
          </a:xfrm>
          <a:prstGeom prst="rect">
            <a:avLst/>
          </a:prstGeom>
        </p:spPr>
      </p:pic>
    </p:spTree>
    <p:extLst>
      <p:ext uri="{BB962C8B-B14F-4D97-AF65-F5344CB8AC3E}">
        <p14:creationId xmlns:p14="http://schemas.microsoft.com/office/powerpoint/2010/main" val="132872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F7E47D0-7AE6-57A2-DC16-A0F0864DC981}"/>
              </a:ext>
            </a:extLst>
          </p:cNvPr>
          <p:cNvSpPr txBox="1"/>
          <p:nvPr/>
        </p:nvSpPr>
        <p:spPr>
          <a:xfrm>
            <a:off x="241110" y="1348800"/>
            <a:ext cx="11709779" cy="5509200"/>
          </a:xfrm>
          <a:prstGeom prst="rect">
            <a:avLst/>
          </a:prstGeom>
          <a:noFill/>
        </p:spPr>
        <p:txBody>
          <a:bodyPr wrap="square" rtlCol="0">
            <a:spAutoFit/>
          </a:bodyPr>
          <a:lstStyle/>
          <a:p>
            <a:r>
              <a:rPr lang="en-US" sz="3600" b="1">
                <a:solidFill>
                  <a:schemeClr val="bg1"/>
                </a:solidFill>
                <a:latin typeface="Calibri" panose="020F0502020204030204" pitchFamily="34" charset="0"/>
              </a:rPr>
              <a:t>References</a:t>
            </a:r>
          </a:p>
          <a:p>
            <a:endParaRPr lang="en-US" sz="3600" b="1">
              <a:solidFill>
                <a:schemeClr val="bg1"/>
              </a:solidFill>
              <a:latin typeface="Calibri" panose="020F0502020204030204" pitchFamily="34" charset="0"/>
            </a:endParaRPr>
          </a:p>
          <a:p>
            <a:pPr marL="342900" indent="-342900">
              <a:buFont typeface="+mj-lt"/>
              <a:buAutoNum type="arabicPeriod"/>
            </a:pPr>
            <a:r>
              <a:rPr lang="en-US" sz="1400">
                <a:solidFill>
                  <a:schemeClr val="bg1"/>
                </a:solidFill>
                <a:latin typeface="Calibri" panose="020F0502020204030204" pitchFamily="34" charset="0"/>
              </a:rPr>
              <a:t>Abirham Cherinet, &amp; Tamiru Lemi. (2023). The Role of Forest Ecosystems for Carbon Sequestration and Poverty Alleviation in Ethiopia. International Journal of Forestry Research, 2023, 1–10. </a:t>
            </a:r>
            <a:r>
              <a:rPr lang="en-US" sz="1400">
                <a:solidFill>
                  <a:schemeClr val="bg1"/>
                </a:solidFill>
                <a:latin typeface="Calibri" panose="020F0502020204030204" pitchFamily="34" charset="0"/>
                <a:hlinkClick r:id="rId2"/>
              </a:rPr>
              <a:t>https://doi.org/10.1155/2023/3838404</a:t>
            </a:r>
            <a:endParaRPr lang="en-US" sz="1400">
              <a:solidFill>
                <a:schemeClr val="bg1"/>
              </a:solidFill>
              <a:latin typeface="Calibri" panose="020F0502020204030204" pitchFamily="34" charset="0"/>
            </a:endParaRPr>
          </a:p>
          <a:p>
            <a:pPr marL="342900" indent="-342900">
              <a:buFont typeface="+mj-lt"/>
              <a:buAutoNum type="arabicPeriod"/>
            </a:pPr>
            <a:endParaRPr lang="en-US" sz="1400">
              <a:solidFill>
                <a:schemeClr val="bg1"/>
              </a:solidFill>
              <a:latin typeface="Calibri" panose="020F0502020204030204" pitchFamily="34" charset="0"/>
            </a:endParaRPr>
          </a:p>
          <a:p>
            <a:pPr marL="342900" indent="-342900">
              <a:buFont typeface="+mj-lt"/>
              <a:buAutoNum type="arabicPeriod"/>
            </a:pPr>
            <a:r>
              <a:rPr lang="en-US" sz="1400">
                <a:solidFill>
                  <a:schemeClr val="bg1"/>
                </a:solidFill>
                <a:latin typeface="Calibri" panose="020F0502020204030204" pitchFamily="34" charset="0"/>
              </a:rPr>
              <a:t>Díaz, S., Hector, A., &amp; Wardle, D. A. (2009). Biodiversity in forest carbon sequestration initiatives: not just a side benefit. Current Opinion in Environmental Sustainability, 1(1), 55–60. </a:t>
            </a:r>
            <a:r>
              <a:rPr lang="en-US" sz="1400">
                <a:solidFill>
                  <a:schemeClr val="bg1"/>
                </a:solidFill>
                <a:latin typeface="Calibri" panose="020F0502020204030204" pitchFamily="34" charset="0"/>
                <a:hlinkClick r:id="rId3"/>
              </a:rPr>
              <a:t>https://doi.org/10.1016/j.cosust.2009.08.001</a:t>
            </a:r>
            <a:endParaRPr lang="en-US" sz="1400">
              <a:solidFill>
                <a:schemeClr val="bg1"/>
              </a:solidFill>
              <a:latin typeface="Calibri" panose="020F0502020204030204" pitchFamily="34" charset="0"/>
            </a:endParaRPr>
          </a:p>
          <a:p>
            <a:pPr marL="342900" indent="-342900">
              <a:buFont typeface="+mj-lt"/>
              <a:buAutoNum type="arabicPeriod"/>
            </a:pPr>
            <a:endParaRPr lang="en-US" sz="1400">
              <a:solidFill>
                <a:schemeClr val="bg1"/>
              </a:solidFill>
              <a:latin typeface="Calibri" panose="020F0502020204030204" pitchFamily="34" charset="0"/>
            </a:endParaRPr>
          </a:p>
          <a:p>
            <a:pPr marL="342900" indent="-342900">
              <a:buFont typeface="+mj-lt"/>
              <a:buAutoNum type="arabicPeriod"/>
            </a:pPr>
            <a:r>
              <a:rPr lang="en-US" sz="1400">
                <a:solidFill>
                  <a:schemeClr val="bg1"/>
                </a:solidFill>
                <a:latin typeface="Calibri" panose="020F0502020204030204" pitchFamily="34" charset="0"/>
              </a:rPr>
              <a:t>Gong, Y., &amp; Luo, X. (2022). Experimental Study on the Carbon Sequestration Benefit in Urban Residential Green Space Based on Urban Ecological Carrying Capacity. Sustainability, 14(13), 7780. </a:t>
            </a:r>
            <a:r>
              <a:rPr lang="en-US" sz="1400">
                <a:solidFill>
                  <a:schemeClr val="bg1"/>
                </a:solidFill>
                <a:latin typeface="Calibri" panose="020F0502020204030204" pitchFamily="34" charset="0"/>
                <a:hlinkClick r:id="rId4"/>
              </a:rPr>
              <a:t>https://doi.org/10.3390/su14137780</a:t>
            </a:r>
            <a:endParaRPr lang="en-US" sz="1400">
              <a:solidFill>
                <a:schemeClr val="bg1"/>
              </a:solidFill>
              <a:latin typeface="Calibri" panose="020F0502020204030204" pitchFamily="34" charset="0"/>
            </a:endParaRPr>
          </a:p>
          <a:p>
            <a:pPr marL="342900" indent="-342900">
              <a:buFont typeface="+mj-lt"/>
              <a:buAutoNum type="arabicPeriod"/>
            </a:pPr>
            <a:endParaRPr lang="en-US" sz="1400">
              <a:solidFill>
                <a:schemeClr val="bg1"/>
              </a:solidFill>
              <a:latin typeface="Calibri" panose="020F0502020204030204" pitchFamily="34" charset="0"/>
            </a:endParaRPr>
          </a:p>
          <a:p>
            <a:pPr marL="342900" indent="-342900">
              <a:buFont typeface="+mj-lt"/>
              <a:buAutoNum type="arabicPeriod"/>
            </a:pPr>
            <a:r>
              <a:rPr lang="en-US" sz="1400">
                <a:solidFill>
                  <a:schemeClr val="bg1"/>
                </a:solidFill>
                <a:latin typeface="Calibri" panose="020F0502020204030204" pitchFamily="34" charset="0"/>
              </a:rPr>
              <a:t>Prajapati, S. K., Choudhary, S., Kumar, V., Dayal, P., &amp; Rohit Bapurao Borate. (2023). Carbon Sequestration: A Key Strategy for Climate Change Mitigation towards a Sustainable Future. 2(2), 1–14. </a:t>
            </a:r>
            <a:r>
              <a:rPr lang="en-US" sz="1400">
                <a:solidFill>
                  <a:schemeClr val="bg1"/>
                </a:solidFill>
                <a:latin typeface="Calibri" panose="020F0502020204030204" pitchFamily="34" charset="0"/>
                <a:hlinkClick r:id="rId5"/>
              </a:rPr>
              <a:t>https://doi.org/10.18782/2583-4770.128</a:t>
            </a:r>
            <a:endParaRPr lang="en-US" sz="1400">
              <a:solidFill>
                <a:schemeClr val="bg1"/>
              </a:solidFill>
              <a:latin typeface="Calibri" panose="020F0502020204030204" pitchFamily="34" charset="0"/>
            </a:endParaRPr>
          </a:p>
          <a:p>
            <a:pPr marL="342900" indent="-342900">
              <a:buFont typeface="+mj-lt"/>
              <a:buAutoNum type="arabicPeriod"/>
            </a:pPr>
            <a:endParaRPr lang="en-US" sz="1400">
              <a:solidFill>
                <a:schemeClr val="bg1"/>
              </a:solidFill>
              <a:latin typeface="Calibri" panose="020F0502020204030204" pitchFamily="34" charset="0"/>
            </a:endParaRPr>
          </a:p>
          <a:p>
            <a:pPr marL="342900" indent="-342900">
              <a:buFont typeface="+mj-lt"/>
              <a:buAutoNum type="arabicPeriod"/>
            </a:pPr>
            <a:r>
              <a:rPr lang="en-US" sz="1400">
                <a:solidFill>
                  <a:schemeClr val="bg1"/>
                </a:solidFill>
                <a:latin typeface="Calibri" panose="020F0502020204030204" pitchFamily="34" charset="0"/>
              </a:rPr>
              <a:t>Qin, J., Liu, P., Martin, A. R., Wang, W., Lei, Y., &amp; Li, H. (2024). Forest carbon storage and sink estimates under different management scenarios in China from 2020 to 2100. Science of the Total Environment, 927, 172076–172076. </a:t>
            </a:r>
            <a:r>
              <a:rPr lang="en-US" sz="1400">
                <a:solidFill>
                  <a:schemeClr val="bg1"/>
                </a:solidFill>
                <a:latin typeface="Calibri" panose="020F0502020204030204" pitchFamily="34" charset="0"/>
                <a:hlinkClick r:id="rId6"/>
              </a:rPr>
              <a:t>https://doi.org/10.1016/j.scitotenv.2024.172076</a:t>
            </a:r>
            <a:endParaRPr lang="en-US" sz="1400">
              <a:solidFill>
                <a:schemeClr val="bg1"/>
              </a:solidFill>
              <a:latin typeface="Calibri" panose="020F0502020204030204" pitchFamily="34" charset="0"/>
            </a:endParaRPr>
          </a:p>
          <a:p>
            <a:pPr marL="342900" indent="-342900">
              <a:buFont typeface="+mj-lt"/>
              <a:buAutoNum type="arabicPeriod"/>
            </a:pPr>
            <a:endParaRPr lang="en-US" sz="1400">
              <a:solidFill>
                <a:schemeClr val="bg1"/>
              </a:solidFill>
              <a:latin typeface="Calibri" panose="020F0502020204030204" pitchFamily="34" charset="0"/>
            </a:endParaRPr>
          </a:p>
          <a:p>
            <a:pPr marL="342900" indent="-342900">
              <a:buFont typeface="+mj-lt"/>
              <a:buAutoNum type="arabicPeriod"/>
            </a:pPr>
            <a:r>
              <a:rPr lang="en-US" sz="1400">
                <a:solidFill>
                  <a:schemeClr val="bg1"/>
                </a:solidFill>
                <a:latin typeface="Calibri" panose="020F0502020204030204" pitchFamily="34" charset="0"/>
              </a:rPr>
              <a:t>Saini, D. (2017). Screening and evaluation of candidate trees for terrestrial carbon storage in regions with high air pollution and water stress. Carbon Management, 8(5-6), 445–456. </a:t>
            </a:r>
            <a:r>
              <a:rPr lang="en-US" sz="1400">
                <a:solidFill>
                  <a:schemeClr val="bg1"/>
                </a:solidFill>
                <a:latin typeface="Calibri" panose="020F0502020204030204" pitchFamily="34" charset="0"/>
                <a:hlinkClick r:id="rId7"/>
              </a:rPr>
              <a:t>https://doi.org/10.1080/17583004.2017.1404387</a:t>
            </a:r>
            <a:endParaRPr lang="en-US" sz="1400">
              <a:solidFill>
                <a:schemeClr val="bg1"/>
              </a:solidFill>
              <a:latin typeface="Calibri" panose="020F0502020204030204" pitchFamily="34" charset="0"/>
            </a:endParaRPr>
          </a:p>
          <a:p>
            <a:pPr marL="342900" indent="-342900">
              <a:buFont typeface="+mj-lt"/>
              <a:buAutoNum type="arabicPeriod"/>
            </a:pPr>
            <a:endParaRPr lang="en-US" sz="1400">
              <a:solidFill>
                <a:schemeClr val="bg1"/>
              </a:solidFill>
              <a:latin typeface="Calibri" panose="020F0502020204030204" pitchFamily="34" charset="0"/>
            </a:endParaRPr>
          </a:p>
          <a:p>
            <a:pPr marL="342900" indent="-342900">
              <a:buFont typeface="+mj-lt"/>
              <a:buAutoNum type="arabicPeriod"/>
            </a:pPr>
            <a:r>
              <a:rPr lang="en-US" sz="1400">
                <a:solidFill>
                  <a:schemeClr val="bg1"/>
                </a:solidFill>
                <a:latin typeface="Calibri" panose="020F0502020204030204" pitchFamily="34" charset="0"/>
              </a:rPr>
              <a:t>Zhang, M., Liu, S., Luo, X., Keenan, T. F., Fu, L., Xiao, C., Zhang, Y., &amp; Gong, P. (2025). Incorporating site suitability and carbon sequestration of tree species into China’s climate-adaptive forestation. Science Bulletin, 70(11), 1834–1845. https://doi.org/10.1016/j.scib.2025.03.035</a:t>
            </a:r>
          </a:p>
        </p:txBody>
      </p:sp>
    </p:spTree>
    <p:extLst>
      <p:ext uri="{BB962C8B-B14F-4D97-AF65-F5344CB8AC3E}">
        <p14:creationId xmlns:p14="http://schemas.microsoft.com/office/powerpoint/2010/main" val="2987530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D2606-758D-BAD3-CFFD-E35DF6D17EDD}"/>
              </a:ext>
            </a:extLst>
          </p:cNvPr>
          <p:cNvSpPr>
            <a:spLocks noGrp="1"/>
          </p:cNvSpPr>
          <p:nvPr>
            <p:ph type="title"/>
          </p:nvPr>
        </p:nvSpPr>
        <p:spPr>
          <a:xfrm>
            <a:off x="594361" y="1037229"/>
            <a:ext cx="8331276" cy="735495"/>
          </a:xfrm>
        </p:spPr>
        <p:txBody>
          <a:bodyPr/>
          <a:lstStyle/>
          <a:p>
            <a:r>
              <a:rPr lang="en-US" sz="3600">
                <a:cs typeface="Calibri" panose="020F0502020204030204" pitchFamily="34" charset="0"/>
              </a:rPr>
              <a:t>Aims,Objectives &amp; Introduction</a:t>
            </a:r>
          </a:p>
        </p:txBody>
      </p:sp>
      <p:sp>
        <p:nvSpPr>
          <p:cNvPr id="3" name="Content Placeholder 2">
            <a:extLst>
              <a:ext uri="{FF2B5EF4-FFF2-40B4-BE49-F238E27FC236}">
                <a16:creationId xmlns:a16="http://schemas.microsoft.com/office/drawing/2014/main" id="{B648FA89-469A-C5A5-A604-E2DBCE37F16C}"/>
              </a:ext>
            </a:extLst>
          </p:cNvPr>
          <p:cNvSpPr>
            <a:spLocks noGrp="1"/>
          </p:cNvSpPr>
          <p:nvPr>
            <p:ph sz="quarter" idx="15"/>
          </p:nvPr>
        </p:nvSpPr>
        <p:spPr>
          <a:xfrm>
            <a:off x="157633" y="2627292"/>
            <a:ext cx="3772924" cy="3597470"/>
          </a:xfrm>
        </p:spPr>
        <p:txBody>
          <a:bodyPr>
            <a:normAutofit/>
          </a:bodyPr>
          <a:lstStyle/>
          <a:p>
            <a:pPr algn="ctr"/>
            <a:r>
              <a:rPr lang="en-US" sz="1400" b="1" i="1" u="sng" dirty="0">
                <a:cs typeface="Calibri" panose="020F0502020204030204" pitchFamily="34" charset="0"/>
              </a:rPr>
              <a:t>Aims</a:t>
            </a:r>
          </a:p>
          <a:p>
            <a:pPr marL="342900" indent="-342900">
              <a:buFont typeface="Arial" panose="020B0604020202020204" pitchFamily="34" charset="0"/>
              <a:buChar char="•"/>
            </a:pPr>
            <a:r>
              <a:rPr lang="en-US" sz="1400" dirty="0">
                <a:cs typeface="Calibri" panose="020F0502020204030204" pitchFamily="34" charset="0"/>
              </a:rPr>
              <a:t>To assess the carbon sequestration potential of various tree species.</a:t>
            </a:r>
          </a:p>
          <a:p>
            <a:pPr marL="342900" indent="-342900">
              <a:buFont typeface="Arial" panose="020B0604020202020204" pitchFamily="34" charset="0"/>
              <a:buChar char="•"/>
            </a:pPr>
            <a:r>
              <a:rPr lang="en-US" sz="1400" dirty="0">
                <a:cs typeface="Calibri" panose="020F0502020204030204" pitchFamily="34" charset="0"/>
              </a:rPr>
              <a:t>To compare above-ground and below-ground carbon storage across selected species.</a:t>
            </a:r>
          </a:p>
          <a:p>
            <a:pPr marL="342900" indent="-342900">
              <a:buFont typeface="Arial" panose="020B0604020202020204" pitchFamily="34" charset="0"/>
              <a:buChar char="•"/>
            </a:pPr>
            <a:r>
              <a:rPr lang="en-US" sz="1400" dirty="0">
                <a:cs typeface="Calibri" panose="020F0502020204030204" pitchFamily="34" charset="0"/>
              </a:rPr>
              <a:t>To identify key factors influencing carbon sequestration in urban and natural environments.</a:t>
            </a:r>
          </a:p>
          <a:p>
            <a:pPr marL="342900" indent="-342900">
              <a:buFont typeface="Arial" panose="020B0604020202020204" pitchFamily="34" charset="0"/>
              <a:buChar char="•"/>
            </a:pPr>
            <a:endParaRPr lang="en-US" sz="1400" dirty="0">
              <a:cs typeface="Calibri" panose="020F0502020204030204" pitchFamily="34" charset="0"/>
            </a:endParaRPr>
          </a:p>
        </p:txBody>
      </p:sp>
      <p:sp>
        <p:nvSpPr>
          <p:cNvPr id="4" name="Content Placeholder 3">
            <a:extLst>
              <a:ext uri="{FF2B5EF4-FFF2-40B4-BE49-F238E27FC236}">
                <a16:creationId xmlns:a16="http://schemas.microsoft.com/office/drawing/2014/main" id="{35D62711-0B5C-A926-74A5-21C49D7F3103}"/>
              </a:ext>
            </a:extLst>
          </p:cNvPr>
          <p:cNvSpPr>
            <a:spLocks noGrp="1"/>
          </p:cNvSpPr>
          <p:nvPr>
            <p:ph sz="quarter" idx="16"/>
          </p:nvPr>
        </p:nvSpPr>
        <p:spPr>
          <a:xfrm>
            <a:off x="3930557" y="2582904"/>
            <a:ext cx="4544992" cy="3597470"/>
          </a:xfrm>
        </p:spPr>
        <p:txBody>
          <a:bodyPr>
            <a:normAutofit/>
          </a:bodyPr>
          <a:lstStyle/>
          <a:p>
            <a:pPr algn="ctr"/>
            <a:r>
              <a:rPr lang="en-US" sz="1400" b="1" i="1" u="sng" dirty="0">
                <a:cs typeface="Calibri" panose="020F0502020204030204" pitchFamily="34" charset="0"/>
              </a:rPr>
              <a:t>Objectives</a:t>
            </a:r>
          </a:p>
          <a:p>
            <a:pPr marL="342900" indent="-342900">
              <a:buFont typeface="Arial" panose="020B0604020202020204" pitchFamily="34" charset="0"/>
              <a:buChar char="•"/>
            </a:pPr>
            <a:r>
              <a:rPr lang="en-US" sz="1400" dirty="0">
                <a:cs typeface="Calibri" panose="020F0502020204030204" pitchFamily="34" charset="0"/>
              </a:rPr>
              <a:t>Quantify above-ground and below-ground carbon for each tree in the dataset.</a:t>
            </a:r>
          </a:p>
          <a:p>
            <a:pPr marL="342900" indent="-342900">
              <a:buFont typeface="Arial" panose="020B0604020202020204" pitchFamily="34" charset="0"/>
              <a:buChar char="•"/>
            </a:pPr>
            <a:r>
              <a:rPr lang="en-US" sz="1400" dirty="0">
                <a:cs typeface="Calibri" panose="020F0502020204030204" pitchFamily="34" charset="0"/>
              </a:rPr>
              <a:t>Analyze relationships between tree characteristics (DBH, height, species) and carbon storage.</a:t>
            </a:r>
          </a:p>
          <a:p>
            <a:pPr marL="342900" indent="-342900">
              <a:buFont typeface="Arial" panose="020B0604020202020204" pitchFamily="34" charset="0"/>
              <a:buChar char="•"/>
            </a:pPr>
            <a:r>
              <a:rPr lang="en-US" sz="1400" dirty="0">
                <a:cs typeface="Calibri" panose="020F0502020204030204" pitchFamily="34" charset="0"/>
              </a:rPr>
              <a:t>Determine which species are most effective for carbon sequestration.</a:t>
            </a:r>
          </a:p>
          <a:p>
            <a:pPr marL="342900" indent="-342900">
              <a:buFont typeface="Arial" panose="020B0604020202020204" pitchFamily="34" charset="0"/>
              <a:buChar char="•"/>
            </a:pPr>
            <a:r>
              <a:rPr lang="en-US" sz="1400" dirty="0">
                <a:cs typeface="Calibri" panose="020F0502020204030204" pitchFamily="34" charset="0"/>
              </a:rPr>
              <a:t>Provide recommendations for tree planting strategies based on carbon sequestration potential.</a:t>
            </a:r>
          </a:p>
          <a:p>
            <a:pPr marL="342900" indent="-342900">
              <a:buFont typeface="Arial" panose="020B0604020202020204" pitchFamily="34" charset="0"/>
              <a:buChar char="•"/>
            </a:pPr>
            <a:endParaRPr lang="en-US" sz="1400" dirty="0">
              <a:cs typeface="Calibri" panose="020F0502020204030204" pitchFamily="34" charset="0"/>
            </a:endParaRPr>
          </a:p>
        </p:txBody>
      </p:sp>
      <p:sp>
        <p:nvSpPr>
          <p:cNvPr id="6" name="TextBox 5">
            <a:extLst>
              <a:ext uri="{FF2B5EF4-FFF2-40B4-BE49-F238E27FC236}">
                <a16:creationId xmlns:a16="http://schemas.microsoft.com/office/drawing/2014/main" id="{3CC5E123-2E59-7972-6D31-C554C8EFA167}"/>
              </a:ext>
            </a:extLst>
          </p:cNvPr>
          <p:cNvSpPr txBox="1"/>
          <p:nvPr/>
        </p:nvSpPr>
        <p:spPr>
          <a:xfrm>
            <a:off x="8475549" y="2512435"/>
            <a:ext cx="3357060" cy="4185761"/>
          </a:xfrm>
          <a:prstGeom prst="rect">
            <a:avLst/>
          </a:prstGeom>
          <a:noFill/>
        </p:spPr>
        <p:txBody>
          <a:bodyPr wrap="square" rtlCol="0">
            <a:spAutoFit/>
          </a:bodyPr>
          <a:lstStyle/>
          <a:p>
            <a:pPr algn="ctr"/>
            <a:r>
              <a:rPr lang="en-US" sz="1400" b="1" i="1" u="sng" dirty="0">
                <a:solidFill>
                  <a:schemeClr val="bg1"/>
                </a:solidFill>
                <a:latin typeface="Calibri" panose="020F0502020204030204" pitchFamily="34" charset="0"/>
                <a:cs typeface="Calibri" panose="020F0502020204030204" pitchFamily="34" charset="0"/>
              </a:rPr>
              <a:t>Introduction</a:t>
            </a:r>
          </a:p>
          <a:p>
            <a:pPr algn="just"/>
            <a:r>
              <a:rPr lang="en-US" sz="1400" dirty="0">
                <a:solidFill>
                  <a:schemeClr val="bg1"/>
                </a:solidFill>
                <a:latin typeface="Calibri" panose="020F0502020204030204" pitchFamily="34" charset="0"/>
                <a:cs typeface="Calibri" panose="020F0502020204030204" pitchFamily="34" charset="0"/>
              </a:rPr>
              <a:t>Trees are vitally important in addressing climate change since they capture carbon dioxide from the atmosphere through their living structures, both above ground and below. Different species of trees vary greatly in their carbon storage capacity which makes species selection an important consideration for optimizing carbon sequestration. Comprehending different tree species' potential for storing carbon is important when planning efficient reforestation and urban ecosystem planting. This study seeks to assess and analyze the selected trees’ potential for carbon sequestration based on field measurements utilizing data gathering techniques.</a:t>
            </a:r>
            <a:r>
              <a:rPr lang="fi-FI" sz="1400" dirty="0">
                <a:solidFill>
                  <a:schemeClr val="bg1"/>
                </a:solidFill>
                <a:latin typeface="Calibri" panose="020F0502020204030204" pitchFamily="34" charset="0"/>
                <a:cs typeface="Calibri" panose="020F0502020204030204" pitchFamily="34" charset="0"/>
              </a:rPr>
              <a:t>(</a:t>
            </a:r>
            <a:r>
              <a:rPr lang="fi-FI" sz="1400" dirty="0" err="1">
                <a:solidFill>
                  <a:schemeClr val="bg1"/>
                </a:solidFill>
                <a:latin typeface="Calibri" panose="020F0502020204030204" pitchFamily="34" charset="0"/>
                <a:cs typeface="Calibri" panose="020F0502020204030204" pitchFamily="34" charset="0"/>
              </a:rPr>
              <a:t>Abirham</a:t>
            </a:r>
            <a:r>
              <a:rPr lang="fi-FI" sz="1400" dirty="0">
                <a:solidFill>
                  <a:schemeClr val="bg1"/>
                </a:solidFill>
                <a:latin typeface="Calibri" panose="020F0502020204030204" pitchFamily="34" charset="0"/>
                <a:cs typeface="Calibri" panose="020F0502020204030204" pitchFamily="34" charset="0"/>
              </a:rPr>
              <a:t> </a:t>
            </a:r>
            <a:r>
              <a:rPr lang="fi-FI" sz="1400" dirty="0" err="1">
                <a:solidFill>
                  <a:schemeClr val="bg1"/>
                </a:solidFill>
                <a:latin typeface="Calibri" panose="020F0502020204030204" pitchFamily="34" charset="0"/>
                <a:cs typeface="Calibri" panose="020F0502020204030204" pitchFamily="34" charset="0"/>
              </a:rPr>
              <a:t>Cherinet</a:t>
            </a:r>
            <a:r>
              <a:rPr lang="fi-FI" sz="1400" dirty="0">
                <a:solidFill>
                  <a:schemeClr val="bg1"/>
                </a:solidFill>
                <a:latin typeface="Calibri" panose="020F0502020204030204" pitchFamily="34" charset="0"/>
                <a:cs typeface="Calibri" panose="020F0502020204030204" pitchFamily="34" charset="0"/>
              </a:rPr>
              <a:t> &amp; </a:t>
            </a:r>
            <a:r>
              <a:rPr lang="fi-FI" sz="1400" dirty="0" err="1">
                <a:solidFill>
                  <a:schemeClr val="bg1"/>
                </a:solidFill>
                <a:latin typeface="Calibri" panose="020F0502020204030204" pitchFamily="34" charset="0"/>
                <a:cs typeface="Calibri" panose="020F0502020204030204" pitchFamily="34" charset="0"/>
              </a:rPr>
              <a:t>Tamiru</a:t>
            </a:r>
            <a:r>
              <a:rPr lang="fi-FI" sz="1400" dirty="0">
                <a:solidFill>
                  <a:schemeClr val="bg1"/>
                </a:solidFill>
                <a:latin typeface="Calibri" panose="020F0502020204030204" pitchFamily="34" charset="0"/>
                <a:cs typeface="Calibri" panose="020F0502020204030204" pitchFamily="34" charset="0"/>
              </a:rPr>
              <a:t> Lemi, 2023)</a:t>
            </a:r>
            <a:endParaRPr lang="en-US" sz="14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5970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37E9-09C0-D1A5-303C-FA04659794F1}"/>
              </a:ext>
            </a:extLst>
          </p:cNvPr>
          <p:cNvSpPr>
            <a:spLocks noGrp="1"/>
          </p:cNvSpPr>
          <p:nvPr>
            <p:ph type="title"/>
          </p:nvPr>
        </p:nvSpPr>
        <p:spPr>
          <a:xfrm>
            <a:off x="6318885" y="5049672"/>
            <a:ext cx="4939666" cy="955344"/>
          </a:xfrm>
        </p:spPr>
        <p:txBody>
          <a:bodyPr/>
          <a:lstStyle/>
          <a:p>
            <a:r>
              <a:rPr lang="en-US" sz="3600"/>
              <a:t>Research problem</a:t>
            </a:r>
            <a:br>
              <a:rPr lang="en-US" sz="3600"/>
            </a:br>
            <a:endParaRPr lang="en-US" sz="3600"/>
          </a:p>
        </p:txBody>
      </p:sp>
      <p:sp>
        <p:nvSpPr>
          <p:cNvPr id="3" name="Content Placeholder 2">
            <a:extLst>
              <a:ext uri="{FF2B5EF4-FFF2-40B4-BE49-F238E27FC236}">
                <a16:creationId xmlns:a16="http://schemas.microsoft.com/office/drawing/2014/main" id="{F4651D7F-42F0-EB82-CBC3-091AC1D8A004}"/>
              </a:ext>
            </a:extLst>
          </p:cNvPr>
          <p:cNvSpPr>
            <a:spLocks noGrp="1"/>
          </p:cNvSpPr>
          <p:nvPr>
            <p:ph sz="quarter" idx="14"/>
          </p:nvPr>
        </p:nvSpPr>
        <p:spPr>
          <a:xfrm>
            <a:off x="603885" y="457201"/>
            <a:ext cx="6138109" cy="2305050"/>
          </a:xfrm>
        </p:spPr>
        <p:txBody>
          <a:bodyPr>
            <a:noAutofit/>
          </a:bodyPr>
          <a:lstStyle/>
          <a:p>
            <a:pPr marL="0" indent="0" algn="just">
              <a:buNone/>
            </a:pPr>
            <a:r>
              <a:rPr lang="en-US" sz="1400" dirty="0"/>
              <a:t>The need for effective strategies to mitigate climate change emphasizes management and carbon capture techniques in urban areas and other natural landscapes. People do appreciate trees as essential carbon sinks but the contribution of some tree species to carbon storage over time is not well understood. Differences in tree physiological and morphological characteristics such as adaptability, growth pattern, biomass allocation, and total plant form can lead to considerable differences in the amount of sequestered carbon both above ground and underground. (Prajapati et al., 2023)  </a:t>
            </a:r>
          </a:p>
          <a:p>
            <a:pPr marL="0" indent="0" algn="just">
              <a:buNone/>
            </a:pPr>
            <a:r>
              <a:rPr lang="en-US" sz="1400" dirty="0"/>
              <a:t>Moreover, efficient methods should be developed to systematically assess the capacity of different tree species for carbon capture relative to their growth traits. The resolution of this problem will allow achieving scientifically based decisions on strategic afforestation or reforestation which would enhance climate change mitigation </a:t>
            </a:r>
            <a:r>
              <a:rPr lang="en-US" sz="1400"/>
              <a:t>activities. (Qin et al., 2024)</a:t>
            </a:r>
            <a:endParaRPr lang="en-US" sz="1400" dirty="0"/>
          </a:p>
          <a:p>
            <a:pPr marL="0" indent="0" algn="just">
              <a:buNone/>
            </a:pPr>
            <a:endParaRPr lang="en-US" sz="1400" dirty="0"/>
          </a:p>
          <a:p>
            <a:pPr marL="0" indent="0" algn="just">
              <a:buNone/>
            </a:pPr>
            <a:endParaRPr lang="en-US" sz="1400" dirty="0"/>
          </a:p>
        </p:txBody>
      </p:sp>
      <p:sp>
        <p:nvSpPr>
          <p:cNvPr id="4" name="Content Placeholder 3">
            <a:extLst>
              <a:ext uri="{FF2B5EF4-FFF2-40B4-BE49-F238E27FC236}">
                <a16:creationId xmlns:a16="http://schemas.microsoft.com/office/drawing/2014/main" id="{4CEB7AB5-E198-74A2-B9AF-E28767F1926F}"/>
              </a:ext>
            </a:extLst>
          </p:cNvPr>
          <p:cNvSpPr>
            <a:spLocks noGrp="1"/>
          </p:cNvSpPr>
          <p:nvPr>
            <p:ph sz="quarter" idx="15"/>
          </p:nvPr>
        </p:nvSpPr>
        <p:spPr>
          <a:xfrm>
            <a:off x="603885" y="3647364"/>
            <a:ext cx="5198269" cy="1556689"/>
          </a:xfrm>
        </p:spPr>
        <p:txBody>
          <a:bodyPr>
            <a:noAutofit/>
          </a:bodyPr>
          <a:lstStyle/>
          <a:p>
            <a:pPr algn="just"/>
            <a:r>
              <a:rPr lang="en-US" sz="1400" dirty="0"/>
              <a:t>This lack of empirical data limits our capacity to strategically select and manage tree species for maximum carbon capture. (Zhang et al., 2025).</a:t>
            </a:r>
          </a:p>
          <a:p>
            <a:pPr algn="just"/>
            <a:endParaRPr lang="en-US" sz="1400" dirty="0"/>
          </a:p>
        </p:txBody>
      </p:sp>
      <p:pic>
        <p:nvPicPr>
          <p:cNvPr id="3074" name="Picture 2" descr="How to Write Research Problem ...">
            <a:extLst>
              <a:ext uri="{FF2B5EF4-FFF2-40B4-BE49-F238E27FC236}">
                <a16:creationId xmlns:a16="http://schemas.microsoft.com/office/drawing/2014/main" id="{15040D77-549E-2DFD-21F5-C92B3884F2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59" y="4306158"/>
            <a:ext cx="5198269" cy="2442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513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EB4E0-F6B1-5D1E-8E20-4ED5C35DD113}"/>
              </a:ext>
            </a:extLst>
          </p:cNvPr>
          <p:cNvSpPr>
            <a:spLocks noGrp="1"/>
          </p:cNvSpPr>
          <p:nvPr>
            <p:ph type="title"/>
          </p:nvPr>
        </p:nvSpPr>
        <p:spPr/>
        <p:txBody>
          <a:bodyPr anchor="b">
            <a:normAutofit/>
          </a:bodyPr>
          <a:lstStyle/>
          <a:p>
            <a:r>
              <a:rPr lang="en-US"/>
              <a:t>Our research importance</a:t>
            </a:r>
          </a:p>
        </p:txBody>
      </p:sp>
      <p:sp>
        <p:nvSpPr>
          <p:cNvPr id="3" name="Content Placeholder 2">
            <a:extLst>
              <a:ext uri="{FF2B5EF4-FFF2-40B4-BE49-F238E27FC236}">
                <a16:creationId xmlns:a16="http://schemas.microsoft.com/office/drawing/2014/main" id="{665E38E4-0A8C-2CC4-94D8-24D28A8FB71B}"/>
              </a:ext>
            </a:extLst>
          </p:cNvPr>
          <p:cNvSpPr>
            <a:spLocks noGrp="1"/>
          </p:cNvSpPr>
          <p:nvPr>
            <p:ph sz="quarter" idx="13"/>
          </p:nvPr>
        </p:nvSpPr>
        <p:spPr>
          <a:xfrm>
            <a:off x="595523" y="2676525"/>
            <a:ext cx="5746750" cy="3233132"/>
          </a:xfrm>
        </p:spPr>
        <p:txBody>
          <a:bodyPr>
            <a:noAutofit/>
          </a:bodyPr>
          <a:lstStyle/>
          <a:p>
            <a:pPr algn="just"/>
            <a:r>
              <a:rPr lang="en-US" sz="1400"/>
              <a:t>This research holds significant importance as it addresses the critical need for scientifically informed strategies to combat climate change through natural carbon sequestration. By systematically evaluating the carbon storage potential of different tree species, our study provides valuable data that can guide the selection of optimal species for both urban forestry and large-scale reforestation projects. (Saini, 2017)</a:t>
            </a:r>
          </a:p>
          <a:p>
            <a:pPr algn="just"/>
            <a:r>
              <a:rPr lang="en-US" sz="1400"/>
              <a:t>Understanding which species are most effective at capturing and storing carbon not only supports efforts to maximize environmental and ecological benefits, but also contributes to policy development and resource allocation for climate change mitigation(Díaz et al., 2009).</a:t>
            </a:r>
          </a:p>
          <a:p>
            <a:pPr algn="just"/>
            <a:r>
              <a:rPr lang="en-US" sz="1400"/>
              <a:t> Furthermore, our findings can help city planners, conservationists, and policymakers implement tree planting initiatives that are both efficient and sustainable, ensuring that investments in green infrastructure yield the highest possible impact in terms of atmospheric carbon reduction.</a:t>
            </a:r>
          </a:p>
        </p:txBody>
      </p:sp>
      <p:pic>
        <p:nvPicPr>
          <p:cNvPr id="4102" name="Picture 6">
            <a:extLst>
              <a:ext uri="{FF2B5EF4-FFF2-40B4-BE49-F238E27FC236}">
                <a16:creationId xmlns:a16="http://schemas.microsoft.com/office/drawing/2014/main" id="{83791361-0EE7-EF23-237C-C2EC6D9C1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342273" y="2540001"/>
            <a:ext cx="5254204" cy="2602380"/>
          </a:xfrm>
          <a:prstGeom prst="rect">
            <a:avLst/>
          </a:prstGeom>
          <a:solidFill>
            <a:srgbClr val="FFFFFF"/>
          </a:solidFill>
        </p:spPr>
      </p:pic>
      <p:sp>
        <p:nvSpPr>
          <p:cNvPr id="7" name="TextBox 6">
            <a:extLst>
              <a:ext uri="{FF2B5EF4-FFF2-40B4-BE49-F238E27FC236}">
                <a16:creationId xmlns:a16="http://schemas.microsoft.com/office/drawing/2014/main" id="{CC81D429-0CB4-925A-02BD-C6DD25510879}"/>
              </a:ext>
            </a:extLst>
          </p:cNvPr>
          <p:cNvSpPr txBox="1"/>
          <p:nvPr/>
        </p:nvSpPr>
        <p:spPr>
          <a:xfrm>
            <a:off x="6691086" y="5076038"/>
            <a:ext cx="3120571" cy="276999"/>
          </a:xfrm>
          <a:prstGeom prst="rect">
            <a:avLst/>
          </a:prstGeom>
          <a:noFill/>
        </p:spPr>
        <p:txBody>
          <a:bodyPr wrap="square">
            <a:spAutoFit/>
          </a:bodyPr>
          <a:lstStyle/>
          <a:p>
            <a:r>
              <a:rPr lang="en-US" sz="1200">
                <a:solidFill>
                  <a:schemeClr val="bg1"/>
                </a:solidFill>
                <a:latin typeface="Calibri" panose="020F0502020204030204" pitchFamily="34" charset="0"/>
              </a:rPr>
              <a:t>https://www.mdpi.com/2673-4931/3/1/52</a:t>
            </a:r>
          </a:p>
        </p:txBody>
      </p:sp>
    </p:spTree>
    <p:extLst>
      <p:ext uri="{BB962C8B-B14F-4D97-AF65-F5344CB8AC3E}">
        <p14:creationId xmlns:p14="http://schemas.microsoft.com/office/powerpoint/2010/main" val="2842953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1E9F5-1F6C-AB85-9530-0CCB4E67E3CB}"/>
              </a:ext>
            </a:extLst>
          </p:cNvPr>
          <p:cNvSpPr>
            <a:spLocks noGrp="1"/>
          </p:cNvSpPr>
          <p:nvPr>
            <p:ph type="title"/>
          </p:nvPr>
        </p:nvSpPr>
        <p:spPr>
          <a:xfrm>
            <a:off x="1847123" y="3429000"/>
            <a:ext cx="6383660" cy="1232717"/>
          </a:xfrm>
        </p:spPr>
        <p:txBody>
          <a:bodyPr anchor="b">
            <a:normAutofit/>
          </a:bodyPr>
          <a:lstStyle/>
          <a:p>
            <a:r>
              <a:rPr lang="en-US" sz="3600"/>
              <a:t>Data collection method</a:t>
            </a:r>
            <a:br>
              <a:rPr lang="en-US" sz="3600"/>
            </a:br>
            <a:endParaRPr lang="en-US" sz="3600"/>
          </a:p>
        </p:txBody>
      </p:sp>
      <p:sp>
        <p:nvSpPr>
          <p:cNvPr id="4" name="Content Placeholder 3">
            <a:extLst>
              <a:ext uri="{FF2B5EF4-FFF2-40B4-BE49-F238E27FC236}">
                <a16:creationId xmlns:a16="http://schemas.microsoft.com/office/drawing/2014/main" id="{465254A1-0EBC-CFEB-4B37-673E574AE325}"/>
              </a:ext>
            </a:extLst>
          </p:cNvPr>
          <p:cNvSpPr>
            <a:spLocks noGrp="1"/>
          </p:cNvSpPr>
          <p:nvPr>
            <p:ph sz="quarter" idx="14"/>
          </p:nvPr>
        </p:nvSpPr>
        <p:spPr>
          <a:xfrm>
            <a:off x="101600" y="521731"/>
            <a:ext cx="3859619" cy="3999060"/>
          </a:xfrm>
        </p:spPr>
        <p:txBody>
          <a:bodyPr>
            <a:normAutofit/>
          </a:bodyPr>
          <a:lstStyle/>
          <a:p>
            <a:pPr algn="ctr"/>
            <a:r>
              <a:rPr lang="en-US" sz="1800" b="1"/>
              <a:t>Secondary Data Collection Method</a:t>
            </a:r>
            <a:endParaRPr lang="en-US" sz="1800"/>
          </a:p>
          <a:p>
            <a:pPr marL="342900" indent="-342900">
              <a:buFont typeface="Arial" panose="020B0604020202020204" pitchFamily="34" charset="0"/>
              <a:buChar char="•"/>
            </a:pPr>
            <a:r>
              <a:rPr lang="en-US" sz="1400"/>
              <a:t>Relevant scientific literature, forestry databases, and carbon estimation guidelines were consulted to validate field measurement techniques and carbon estimation formulas.</a:t>
            </a:r>
          </a:p>
          <a:p>
            <a:pPr marL="342900" indent="-342900">
              <a:buFont typeface="Arial" panose="020B0604020202020204" pitchFamily="34" charset="0"/>
              <a:buChar char="•"/>
            </a:pPr>
            <a:r>
              <a:rPr lang="en-US" sz="1400"/>
              <a:t>Secondary sources provided supplementary data and best practices to ensure the accuracy and reliability of the primary data.</a:t>
            </a:r>
          </a:p>
          <a:p>
            <a:pPr marL="342900" indent="-342900">
              <a:buFont typeface="Arial" panose="020B0604020202020204" pitchFamily="34" charset="0"/>
              <a:buChar char="•"/>
            </a:pPr>
            <a:r>
              <a:rPr lang="en-US" sz="1400"/>
              <a:t>Published studies were referenced to compare findings and contextualize the results within the broader scope of carbon sequestration research.</a:t>
            </a:r>
          </a:p>
          <a:p>
            <a:endParaRPr lang="en-US" sz="1300"/>
          </a:p>
        </p:txBody>
      </p:sp>
      <p:graphicFrame>
        <p:nvGraphicFramePr>
          <p:cNvPr id="6" name="Content Placeholder 2">
            <a:extLst>
              <a:ext uri="{FF2B5EF4-FFF2-40B4-BE49-F238E27FC236}">
                <a16:creationId xmlns:a16="http://schemas.microsoft.com/office/drawing/2014/main" id="{CF6FC9F9-8DD0-CC40-BE8F-EF4B20227EAC}"/>
              </a:ext>
            </a:extLst>
          </p:cNvPr>
          <p:cNvGraphicFramePr>
            <a:graphicFrameLocks noGrp="1"/>
          </p:cNvGraphicFramePr>
          <p:nvPr>
            <p:ph sz="quarter" idx="13"/>
            <p:extLst>
              <p:ext uri="{D42A27DB-BD31-4B8C-83A1-F6EECF244321}">
                <p14:modId xmlns:p14="http://schemas.microsoft.com/office/powerpoint/2010/main" val="3068556135"/>
              </p:ext>
            </p:extLst>
          </p:nvPr>
        </p:nvGraphicFramePr>
        <p:xfrm>
          <a:off x="3961219" y="380805"/>
          <a:ext cx="7926705" cy="3999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10FE31E4-EA30-B835-B12E-D8F3489601E4}"/>
              </a:ext>
            </a:extLst>
          </p:cNvPr>
          <p:cNvPicPr>
            <a:picLocks noChangeAspect="1"/>
          </p:cNvPicPr>
          <p:nvPr/>
        </p:nvPicPr>
        <p:blipFill>
          <a:blip r:embed="rId7"/>
          <a:stretch>
            <a:fillRect/>
          </a:stretch>
        </p:blipFill>
        <p:spPr>
          <a:xfrm>
            <a:off x="6945483" y="3429000"/>
            <a:ext cx="4048690" cy="3289805"/>
          </a:xfrm>
          <a:prstGeom prst="rect">
            <a:avLst/>
          </a:prstGeom>
        </p:spPr>
      </p:pic>
    </p:spTree>
    <p:extLst>
      <p:ext uri="{BB962C8B-B14F-4D97-AF65-F5344CB8AC3E}">
        <p14:creationId xmlns:p14="http://schemas.microsoft.com/office/powerpoint/2010/main" val="2956512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04E98-6165-184D-AE11-41683731ACD7}"/>
              </a:ext>
            </a:extLst>
          </p:cNvPr>
          <p:cNvSpPr>
            <a:spLocks noGrp="1"/>
          </p:cNvSpPr>
          <p:nvPr>
            <p:ph type="title"/>
          </p:nvPr>
        </p:nvSpPr>
        <p:spPr>
          <a:xfrm>
            <a:off x="2249351" y="162541"/>
            <a:ext cx="7998097" cy="752566"/>
          </a:xfrm>
        </p:spPr>
        <p:txBody>
          <a:bodyPr anchor="b">
            <a:normAutofit/>
          </a:bodyPr>
          <a:lstStyle/>
          <a:p>
            <a:r>
              <a:rPr lang="en-US"/>
              <a:t>Statistical Tests(Methodology)</a:t>
            </a:r>
          </a:p>
        </p:txBody>
      </p:sp>
      <p:graphicFrame>
        <p:nvGraphicFramePr>
          <p:cNvPr id="4" name="Table 3">
            <a:extLst>
              <a:ext uri="{FF2B5EF4-FFF2-40B4-BE49-F238E27FC236}">
                <a16:creationId xmlns:a16="http://schemas.microsoft.com/office/drawing/2014/main" id="{D7A4714D-3756-5526-58AE-F731AB9BC5AC}"/>
              </a:ext>
            </a:extLst>
          </p:cNvPr>
          <p:cNvGraphicFramePr>
            <a:graphicFrameLocks noGrp="1"/>
          </p:cNvGraphicFramePr>
          <p:nvPr>
            <p:extLst>
              <p:ext uri="{D42A27DB-BD31-4B8C-83A1-F6EECF244321}">
                <p14:modId xmlns:p14="http://schemas.microsoft.com/office/powerpoint/2010/main" val="1812976208"/>
              </p:ext>
            </p:extLst>
          </p:nvPr>
        </p:nvGraphicFramePr>
        <p:xfrm>
          <a:off x="4115170" y="1144987"/>
          <a:ext cx="7810501" cy="3418859"/>
        </p:xfrm>
        <a:graphic>
          <a:graphicData uri="http://schemas.openxmlformats.org/drawingml/2006/table">
            <a:tbl>
              <a:tblPr>
                <a:tableStyleId>{3C2FFA5D-87B4-456A-9821-1D502468CF0F}</a:tableStyleId>
              </a:tblPr>
              <a:tblGrid>
                <a:gridCol w="2575010">
                  <a:extLst>
                    <a:ext uri="{9D8B030D-6E8A-4147-A177-3AD203B41FA5}">
                      <a16:colId xmlns:a16="http://schemas.microsoft.com/office/drawing/2014/main" val="2110565883"/>
                    </a:ext>
                  </a:extLst>
                </a:gridCol>
                <a:gridCol w="2588381">
                  <a:extLst>
                    <a:ext uri="{9D8B030D-6E8A-4147-A177-3AD203B41FA5}">
                      <a16:colId xmlns:a16="http://schemas.microsoft.com/office/drawing/2014/main" val="1502645392"/>
                    </a:ext>
                  </a:extLst>
                </a:gridCol>
                <a:gridCol w="2647110">
                  <a:extLst>
                    <a:ext uri="{9D8B030D-6E8A-4147-A177-3AD203B41FA5}">
                      <a16:colId xmlns:a16="http://schemas.microsoft.com/office/drawing/2014/main" val="2077664165"/>
                    </a:ext>
                  </a:extLst>
                </a:gridCol>
              </a:tblGrid>
              <a:tr h="520483">
                <a:tc>
                  <a:txBody>
                    <a:bodyPr/>
                    <a:lstStyle/>
                    <a:p>
                      <a:r>
                        <a:rPr lang="en-US" sz="1300" b="1">
                          <a:solidFill>
                            <a:schemeClr val="bg1"/>
                          </a:solidFill>
                          <a:effectLst/>
                          <a:latin typeface="Calibri" panose="020F0502020204030204" pitchFamily="34" charset="0"/>
                        </a:rPr>
                        <a:t>Statistical Test</a:t>
                      </a:r>
                    </a:p>
                  </a:txBody>
                  <a:tcPr marL="92133" marR="92133" marT="42523" marB="42523" anchor="ctr"/>
                </a:tc>
                <a:tc>
                  <a:txBody>
                    <a:bodyPr/>
                    <a:lstStyle/>
                    <a:p>
                      <a:r>
                        <a:rPr lang="en-US" sz="1300" b="1">
                          <a:solidFill>
                            <a:schemeClr val="bg1"/>
                          </a:solidFill>
                          <a:effectLst/>
                          <a:latin typeface="Calibri" panose="020F0502020204030204" pitchFamily="34" charset="0"/>
                        </a:rPr>
                        <a:t>Purpose</a:t>
                      </a:r>
                    </a:p>
                  </a:txBody>
                  <a:tcPr marL="92133" marR="92133" marT="42523" marB="42523" anchor="ctr"/>
                </a:tc>
                <a:tc>
                  <a:txBody>
                    <a:bodyPr/>
                    <a:lstStyle/>
                    <a:p>
                      <a:r>
                        <a:rPr lang="en-US" sz="1300" b="1">
                          <a:solidFill>
                            <a:schemeClr val="bg1"/>
                          </a:solidFill>
                          <a:effectLst/>
                          <a:latin typeface="Calibri" panose="020F0502020204030204" pitchFamily="34" charset="0"/>
                        </a:rPr>
                        <a:t>Relevance to Research Question</a:t>
                      </a:r>
                    </a:p>
                  </a:txBody>
                  <a:tcPr marL="92133" marR="92133" marT="42523" marB="42523" anchor="ctr"/>
                </a:tc>
                <a:extLst>
                  <a:ext uri="{0D108BD9-81ED-4DB2-BD59-A6C34878D82A}">
                    <a16:rowId xmlns:a16="http://schemas.microsoft.com/office/drawing/2014/main" val="573810060"/>
                  </a:ext>
                </a:extLst>
              </a:tr>
              <a:tr h="724594">
                <a:tc>
                  <a:txBody>
                    <a:bodyPr/>
                    <a:lstStyle/>
                    <a:p>
                      <a:r>
                        <a:rPr lang="en-US" sz="1300">
                          <a:solidFill>
                            <a:schemeClr val="bg1"/>
                          </a:solidFill>
                          <a:effectLst/>
                          <a:latin typeface="Calibri" panose="020F0502020204030204" pitchFamily="34" charset="0"/>
                        </a:rPr>
                        <a:t>Descriptive Statistics</a:t>
                      </a:r>
                    </a:p>
                  </a:txBody>
                  <a:tcPr marL="92133" marR="92133" marT="42523" marB="42523" anchor="ctr"/>
                </a:tc>
                <a:tc>
                  <a:txBody>
                    <a:bodyPr/>
                    <a:lstStyle/>
                    <a:p>
                      <a:r>
                        <a:rPr lang="en-US" sz="1300" dirty="0">
                          <a:solidFill>
                            <a:schemeClr val="bg1"/>
                          </a:solidFill>
                          <a:effectLst/>
                          <a:latin typeface="Calibri" panose="020F0502020204030204" pitchFamily="34" charset="0"/>
                        </a:rPr>
                        <a:t>Summarize and describe core features of carbon data (mean, SD)</a:t>
                      </a:r>
                    </a:p>
                  </a:txBody>
                  <a:tcPr marL="92133" marR="92133" marT="42523" marB="42523" anchor="ctr"/>
                </a:tc>
                <a:tc>
                  <a:txBody>
                    <a:bodyPr/>
                    <a:lstStyle/>
                    <a:p>
                      <a:r>
                        <a:rPr lang="en-US" sz="1300">
                          <a:solidFill>
                            <a:schemeClr val="bg1"/>
                          </a:solidFill>
                          <a:effectLst/>
                          <a:latin typeface="Calibri" panose="020F0502020204030204" pitchFamily="34" charset="0"/>
                        </a:rPr>
                        <a:t>Provides an overview of carbon sequestration patterns in the dataset</a:t>
                      </a:r>
                    </a:p>
                  </a:txBody>
                  <a:tcPr marL="92133" marR="92133" marT="42523" marB="42523" anchor="ctr"/>
                </a:tc>
                <a:extLst>
                  <a:ext uri="{0D108BD9-81ED-4DB2-BD59-A6C34878D82A}">
                    <a16:rowId xmlns:a16="http://schemas.microsoft.com/office/drawing/2014/main" val="3935652446"/>
                  </a:ext>
                </a:extLst>
              </a:tr>
              <a:tr h="724594">
                <a:tc>
                  <a:txBody>
                    <a:bodyPr/>
                    <a:lstStyle/>
                    <a:p>
                      <a:r>
                        <a:rPr lang="en-US" sz="1300">
                          <a:solidFill>
                            <a:schemeClr val="bg1"/>
                          </a:solidFill>
                          <a:effectLst/>
                          <a:latin typeface="Calibri" panose="020F0502020204030204" pitchFamily="34" charset="0"/>
                        </a:rPr>
                        <a:t>One-way ANOVA</a:t>
                      </a:r>
                    </a:p>
                  </a:txBody>
                  <a:tcPr marL="92133" marR="92133" marT="42523" marB="42523" anchor="ctr"/>
                </a:tc>
                <a:tc>
                  <a:txBody>
                    <a:bodyPr/>
                    <a:lstStyle/>
                    <a:p>
                      <a:r>
                        <a:rPr lang="en-US" sz="1300">
                          <a:solidFill>
                            <a:schemeClr val="bg1"/>
                          </a:solidFill>
                          <a:effectLst/>
                          <a:latin typeface="Calibri" panose="020F0502020204030204" pitchFamily="34" charset="0"/>
                        </a:rPr>
                        <a:t>Compare means across multiple tree species</a:t>
                      </a:r>
                    </a:p>
                  </a:txBody>
                  <a:tcPr marL="92133" marR="92133" marT="42523" marB="42523" anchor="ctr"/>
                </a:tc>
                <a:tc>
                  <a:txBody>
                    <a:bodyPr/>
                    <a:lstStyle/>
                    <a:p>
                      <a:r>
                        <a:rPr lang="en-US" sz="1300">
                          <a:solidFill>
                            <a:schemeClr val="bg1"/>
                          </a:solidFill>
                          <a:effectLst/>
                          <a:latin typeface="Calibri" panose="020F0502020204030204" pitchFamily="34" charset="0"/>
                        </a:rPr>
                        <a:t>Identifies significant differences in carbon storage among species</a:t>
                      </a:r>
                    </a:p>
                  </a:txBody>
                  <a:tcPr marL="92133" marR="92133" marT="42523" marB="42523" anchor="ctr"/>
                </a:tc>
                <a:extLst>
                  <a:ext uri="{0D108BD9-81ED-4DB2-BD59-A6C34878D82A}">
                    <a16:rowId xmlns:a16="http://schemas.microsoft.com/office/drawing/2014/main" val="3036272220"/>
                  </a:ext>
                </a:extLst>
              </a:tr>
              <a:tr h="724594">
                <a:tc>
                  <a:txBody>
                    <a:bodyPr/>
                    <a:lstStyle/>
                    <a:p>
                      <a:r>
                        <a:rPr lang="en-US" sz="1300">
                          <a:solidFill>
                            <a:schemeClr val="bg1"/>
                          </a:solidFill>
                          <a:effectLst/>
                          <a:latin typeface="Calibri" panose="020F0502020204030204" pitchFamily="34" charset="0"/>
                        </a:rPr>
                        <a:t>Pearson/Spearman Correlation</a:t>
                      </a:r>
                    </a:p>
                  </a:txBody>
                  <a:tcPr marL="92133" marR="92133" marT="42523" marB="42523" anchor="ctr"/>
                </a:tc>
                <a:tc>
                  <a:txBody>
                    <a:bodyPr/>
                    <a:lstStyle/>
                    <a:p>
                      <a:r>
                        <a:rPr lang="en-US" sz="1300">
                          <a:solidFill>
                            <a:schemeClr val="bg1"/>
                          </a:solidFill>
                          <a:effectLst/>
                          <a:latin typeface="Calibri" panose="020F0502020204030204" pitchFamily="34" charset="0"/>
                        </a:rPr>
                        <a:t>Assess relationships between tree size (DBH, Height) and carbon storage</a:t>
                      </a:r>
                    </a:p>
                  </a:txBody>
                  <a:tcPr marL="92133" marR="92133" marT="42523" marB="42523" anchor="ctr"/>
                </a:tc>
                <a:tc>
                  <a:txBody>
                    <a:bodyPr/>
                    <a:lstStyle/>
                    <a:p>
                      <a:r>
                        <a:rPr lang="en-US" sz="1300" dirty="0">
                          <a:solidFill>
                            <a:schemeClr val="bg1"/>
                          </a:solidFill>
                          <a:effectLst/>
                          <a:latin typeface="Calibri" panose="020F0502020204030204" pitchFamily="34" charset="0"/>
                        </a:rPr>
                        <a:t>Explains how tree characteristics influence carbon sequestration</a:t>
                      </a:r>
                    </a:p>
                  </a:txBody>
                  <a:tcPr marL="92133" marR="92133" marT="42523" marB="42523" anchor="ctr"/>
                </a:tc>
                <a:extLst>
                  <a:ext uri="{0D108BD9-81ED-4DB2-BD59-A6C34878D82A}">
                    <a16:rowId xmlns:a16="http://schemas.microsoft.com/office/drawing/2014/main" val="866326135"/>
                  </a:ext>
                </a:extLst>
              </a:tr>
              <a:tr h="724594">
                <a:tc>
                  <a:txBody>
                    <a:bodyPr/>
                    <a:lstStyle/>
                    <a:p>
                      <a:r>
                        <a:rPr lang="en-US" sz="1300" dirty="0">
                          <a:solidFill>
                            <a:schemeClr val="bg1"/>
                          </a:solidFill>
                          <a:effectLst/>
                          <a:latin typeface="Calibri" panose="020F0502020204030204" pitchFamily="34" charset="0"/>
                        </a:rPr>
                        <a:t>Linear Regression Analysis</a:t>
                      </a:r>
                    </a:p>
                  </a:txBody>
                  <a:tcPr marL="92133" marR="92133" marT="42523" marB="42523" anchor="ctr"/>
                </a:tc>
                <a:tc>
                  <a:txBody>
                    <a:bodyPr/>
                    <a:lstStyle/>
                    <a:p>
                      <a:r>
                        <a:rPr lang="en-US" sz="1300" dirty="0">
                          <a:solidFill>
                            <a:schemeClr val="bg1"/>
                          </a:solidFill>
                          <a:effectLst/>
                          <a:latin typeface="Calibri" panose="020F0502020204030204" pitchFamily="34" charset="0"/>
                        </a:rPr>
                        <a:t>Predict carbon sequestration based on tree characteristics</a:t>
                      </a:r>
                    </a:p>
                  </a:txBody>
                  <a:tcPr marL="92133" marR="92133" marT="42523" marB="42523" anchor="ctr"/>
                </a:tc>
                <a:tc>
                  <a:txBody>
                    <a:bodyPr/>
                    <a:lstStyle/>
                    <a:p>
                      <a:r>
                        <a:rPr lang="en-US" sz="1300" dirty="0">
                          <a:solidFill>
                            <a:schemeClr val="bg1"/>
                          </a:solidFill>
                          <a:effectLst/>
                          <a:latin typeface="Calibri" panose="020F0502020204030204" pitchFamily="34" charset="0"/>
                        </a:rPr>
                        <a:t>Models and quantifies the effect of key variables on carbon storage</a:t>
                      </a:r>
                    </a:p>
                  </a:txBody>
                  <a:tcPr marL="92133" marR="92133" marT="42523" marB="42523" anchor="ctr"/>
                </a:tc>
                <a:extLst>
                  <a:ext uri="{0D108BD9-81ED-4DB2-BD59-A6C34878D82A}">
                    <a16:rowId xmlns:a16="http://schemas.microsoft.com/office/drawing/2014/main" val="392221709"/>
                  </a:ext>
                </a:extLst>
              </a:tr>
            </a:tbl>
          </a:graphicData>
        </a:graphic>
      </p:graphicFrame>
      <p:sp>
        <p:nvSpPr>
          <p:cNvPr id="5" name="AutoShape 2">
            <a:extLst>
              <a:ext uri="{FF2B5EF4-FFF2-40B4-BE49-F238E27FC236}">
                <a16:creationId xmlns:a16="http://schemas.microsoft.com/office/drawing/2014/main" id="{2AFAE95B-9261-E435-0F6C-28C9BA8FB8D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endParaRPr>
          </a:p>
        </p:txBody>
      </p:sp>
      <p:pic>
        <p:nvPicPr>
          <p:cNvPr id="6" name="Picture 5">
            <a:extLst>
              <a:ext uri="{FF2B5EF4-FFF2-40B4-BE49-F238E27FC236}">
                <a16:creationId xmlns:a16="http://schemas.microsoft.com/office/drawing/2014/main" id="{11313183-32B0-3021-E8AF-50ABD24577D3}"/>
              </a:ext>
            </a:extLst>
          </p:cNvPr>
          <p:cNvPicPr>
            <a:picLocks noChangeAspect="1"/>
          </p:cNvPicPr>
          <p:nvPr/>
        </p:nvPicPr>
        <p:blipFill>
          <a:blip r:embed="rId2"/>
          <a:stretch>
            <a:fillRect/>
          </a:stretch>
        </p:blipFill>
        <p:spPr>
          <a:xfrm>
            <a:off x="0" y="1144987"/>
            <a:ext cx="4122057" cy="3418859"/>
          </a:xfrm>
          <a:prstGeom prst="rect">
            <a:avLst/>
          </a:prstGeom>
        </p:spPr>
      </p:pic>
      <p:sp>
        <p:nvSpPr>
          <p:cNvPr id="8" name="TextBox 7">
            <a:extLst>
              <a:ext uri="{FF2B5EF4-FFF2-40B4-BE49-F238E27FC236}">
                <a16:creationId xmlns:a16="http://schemas.microsoft.com/office/drawing/2014/main" id="{8772BE8C-FCB0-80D1-D866-F868656391EC}"/>
              </a:ext>
            </a:extLst>
          </p:cNvPr>
          <p:cNvSpPr txBox="1"/>
          <p:nvPr/>
        </p:nvSpPr>
        <p:spPr>
          <a:xfrm>
            <a:off x="3370942" y="4563846"/>
            <a:ext cx="8138885" cy="1815882"/>
          </a:xfrm>
          <a:prstGeom prst="rect">
            <a:avLst/>
          </a:prstGeom>
          <a:noFill/>
        </p:spPr>
        <p:txBody>
          <a:bodyPr wrap="square">
            <a:spAutoFit/>
          </a:bodyPr>
          <a:lstStyle/>
          <a:p>
            <a:pPr algn="just"/>
            <a:r>
              <a:rPr lang="en-US" sz="1600" b="0" i="0">
                <a:solidFill>
                  <a:schemeClr val="bg1"/>
                </a:solidFill>
                <a:effectLst/>
                <a:latin typeface="Calibri" panose="020F0502020204030204" pitchFamily="34" charset="0"/>
              </a:rPr>
              <a:t>To rigorously analyze the carbon sequestration potential of different tree species, we applied a series of robust statistical tests. Descriptive statistics provided an overview of the key variables, while one-way ANOVA enabled us to detect significant differences in carbon storage among species. Pearson or Spearman correlation assessed the relationships between tree measurements and carbon content, and linear regression analysis allowed prediction of carbon sequestration based on tree characteristics. These statistical methods ensure our findings are both reliable and scientifically sound, directly addressing our research objectives.</a:t>
            </a:r>
            <a:endParaRPr lang="en-US" sz="1600">
              <a:solidFill>
                <a:schemeClr val="bg1"/>
              </a:solidFill>
              <a:latin typeface="Calibri" panose="020F0502020204030204" pitchFamily="34" charset="0"/>
            </a:endParaRPr>
          </a:p>
        </p:txBody>
      </p:sp>
    </p:spTree>
    <p:extLst>
      <p:ext uri="{BB962C8B-B14F-4D97-AF65-F5344CB8AC3E}">
        <p14:creationId xmlns:p14="http://schemas.microsoft.com/office/powerpoint/2010/main" val="2317954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40639-32E9-DCF1-8C7F-C3CE1A502DC0}"/>
              </a:ext>
            </a:extLst>
          </p:cNvPr>
          <p:cNvSpPr>
            <a:spLocks noGrp="1"/>
          </p:cNvSpPr>
          <p:nvPr>
            <p:ph type="title"/>
          </p:nvPr>
        </p:nvSpPr>
        <p:spPr>
          <a:xfrm>
            <a:off x="5762172" y="4426857"/>
            <a:ext cx="6197600" cy="628648"/>
          </a:xfrm>
        </p:spPr>
        <p:txBody>
          <a:bodyPr vert="horz" lIns="0" tIns="0" rIns="0" bIns="0" rtlCol="0" anchor="b" anchorCtr="0">
            <a:normAutofit/>
          </a:bodyPr>
          <a:lstStyle/>
          <a:p>
            <a:r>
              <a:rPr lang="en-US" sz="3600" b="1" i="0" kern="1200" spc="100" baseline="0">
                <a:ea typeface="+mj-ea"/>
                <a:cs typeface="+mj-cs"/>
              </a:rPr>
              <a:t>Results(Correlation analysis)</a:t>
            </a:r>
          </a:p>
        </p:txBody>
      </p:sp>
      <p:pic>
        <p:nvPicPr>
          <p:cNvPr id="7" name="Picture 6" descr="A screenshot of a table&#10;&#10;AI-generated content may be incorrect.">
            <a:extLst>
              <a:ext uri="{FF2B5EF4-FFF2-40B4-BE49-F238E27FC236}">
                <a16:creationId xmlns:a16="http://schemas.microsoft.com/office/drawing/2014/main" id="{4C76179A-C87E-8001-BDFD-855B149C56AF}"/>
              </a:ext>
            </a:extLst>
          </p:cNvPr>
          <p:cNvPicPr>
            <a:picLocks noChangeAspect="1"/>
          </p:cNvPicPr>
          <p:nvPr/>
        </p:nvPicPr>
        <p:blipFill>
          <a:blip r:embed="rId2"/>
          <a:stretch>
            <a:fillRect/>
          </a:stretch>
        </p:blipFill>
        <p:spPr>
          <a:xfrm>
            <a:off x="355654" y="108857"/>
            <a:ext cx="5302393" cy="2735942"/>
          </a:xfrm>
          <a:prstGeom prst="rect">
            <a:avLst/>
          </a:prstGeom>
          <a:noFill/>
        </p:spPr>
      </p:pic>
      <p:sp>
        <p:nvSpPr>
          <p:cNvPr id="9" name="TextBox 8">
            <a:extLst>
              <a:ext uri="{FF2B5EF4-FFF2-40B4-BE49-F238E27FC236}">
                <a16:creationId xmlns:a16="http://schemas.microsoft.com/office/drawing/2014/main" id="{50EA391E-10FA-50C0-01E5-60B48B38FCB3}"/>
              </a:ext>
            </a:extLst>
          </p:cNvPr>
          <p:cNvSpPr txBox="1"/>
          <p:nvPr/>
        </p:nvSpPr>
        <p:spPr>
          <a:xfrm>
            <a:off x="355654" y="2844799"/>
            <a:ext cx="5198269" cy="3319513"/>
          </a:xfrm>
          <a:prstGeom prst="rect">
            <a:avLst/>
          </a:prstGeom>
        </p:spPr>
        <p:txBody>
          <a:bodyPr vert="horz" lIns="0" tIns="45720" rIns="0" bIns="0" rtlCol="0">
            <a:noAutofit/>
          </a:bodyPr>
          <a:lstStyle/>
          <a:p>
            <a:pPr marL="285750" indent="-285750" algn="just">
              <a:lnSpc>
                <a:spcPct val="90000"/>
              </a:lnSpc>
              <a:spcBef>
                <a:spcPts val="1800"/>
              </a:spcBef>
              <a:buFont typeface="Arial" panose="020B0604020202020204" pitchFamily="34" charset="0"/>
              <a:buChar char="•"/>
            </a:pPr>
            <a:r>
              <a:rPr lang="en-US" sz="1400">
                <a:solidFill>
                  <a:schemeClr val="bg1"/>
                </a:solidFill>
                <a:effectLst/>
                <a:latin typeface="Calibri" panose="020F0502020204030204" pitchFamily="34" charset="0"/>
              </a:rPr>
              <a:t>There is a very strong and statistically significant positive correlation between DBH (cm) and both above ground carbon (r = 0.901, p &lt; 0.001) and below ground carbon (r = 0.979, p &lt; 0.001), indicating that trees with larger diameters store more carbon.</a:t>
            </a:r>
          </a:p>
          <a:p>
            <a:pPr marL="285750" indent="-285750" algn="just">
              <a:lnSpc>
                <a:spcPct val="90000"/>
              </a:lnSpc>
              <a:spcBef>
                <a:spcPts val="1800"/>
              </a:spcBef>
              <a:buFont typeface="Arial" panose="020B0604020202020204" pitchFamily="34" charset="0"/>
              <a:buChar char="•"/>
            </a:pPr>
            <a:r>
              <a:rPr lang="en-US" sz="1400">
                <a:solidFill>
                  <a:schemeClr val="bg1"/>
                </a:solidFill>
                <a:effectLst/>
                <a:latin typeface="Calibri" panose="020F0502020204030204" pitchFamily="34" charset="0"/>
              </a:rPr>
              <a:t>Above ground carbon and below ground carbon are also highly positively correlated (r = 0.886, p &lt; 0.001), suggesting that trees with more above ground carbon tend to have more below ground carbon as well.</a:t>
            </a:r>
          </a:p>
          <a:p>
            <a:pPr marL="285750" indent="-285750" algn="just">
              <a:lnSpc>
                <a:spcPct val="90000"/>
              </a:lnSpc>
              <a:spcBef>
                <a:spcPts val="1800"/>
              </a:spcBef>
              <a:buFont typeface="Arial" panose="020B0604020202020204" pitchFamily="34" charset="0"/>
              <a:buChar char="•"/>
            </a:pPr>
            <a:r>
              <a:rPr lang="en-US" sz="1400">
                <a:solidFill>
                  <a:schemeClr val="bg1"/>
                </a:solidFill>
                <a:effectLst/>
                <a:latin typeface="Calibri" panose="020F0502020204030204" pitchFamily="34" charset="0"/>
              </a:rPr>
              <a:t>No significant correlation was found between tree height and any of the other variables, indicating that height alone does not predict carbon storage in this sample.</a:t>
            </a:r>
          </a:p>
          <a:p>
            <a:pPr marL="285750" indent="-285750" algn="just">
              <a:lnSpc>
                <a:spcPct val="90000"/>
              </a:lnSpc>
              <a:spcBef>
                <a:spcPts val="1800"/>
              </a:spcBef>
              <a:buFont typeface="Arial" panose="020B0604020202020204" pitchFamily="34" charset="0"/>
              <a:buChar char="•"/>
            </a:pPr>
            <a:r>
              <a:rPr lang="en-US" sz="1400">
                <a:solidFill>
                  <a:schemeClr val="bg1"/>
                </a:solidFill>
                <a:effectLst/>
                <a:latin typeface="Calibri" panose="020F0502020204030204" pitchFamily="34" charset="0"/>
              </a:rPr>
              <a:t>These findings highlight DBH as the most important tree characteristic for estimating carbon sequestration potential in this dataset.</a:t>
            </a:r>
          </a:p>
        </p:txBody>
      </p:sp>
    </p:spTree>
    <p:extLst>
      <p:ext uri="{BB962C8B-B14F-4D97-AF65-F5344CB8AC3E}">
        <p14:creationId xmlns:p14="http://schemas.microsoft.com/office/powerpoint/2010/main" val="3971045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87167-7AC8-94DE-4508-A691DE63E16B}"/>
              </a:ext>
            </a:extLst>
          </p:cNvPr>
          <p:cNvSpPr>
            <a:spLocks noGrp="1"/>
          </p:cNvSpPr>
          <p:nvPr>
            <p:ph type="title"/>
          </p:nvPr>
        </p:nvSpPr>
        <p:spPr/>
        <p:txBody>
          <a:bodyPr vert="horz" lIns="0" tIns="0" rIns="0" bIns="0" rtlCol="0" anchor="b" anchorCtr="0">
            <a:normAutofit/>
          </a:bodyPr>
          <a:lstStyle/>
          <a:p>
            <a:r>
              <a:rPr lang="en-US" sz="3600" b="1" i="0" kern="1200" spc="100" baseline="0" dirty="0">
                <a:ea typeface="+mj-ea"/>
                <a:cs typeface="+mj-cs"/>
              </a:rPr>
              <a:t>Results(One-way Anova)</a:t>
            </a:r>
          </a:p>
        </p:txBody>
      </p:sp>
      <p:sp>
        <p:nvSpPr>
          <p:cNvPr id="4" name="TextBox 3">
            <a:extLst>
              <a:ext uri="{FF2B5EF4-FFF2-40B4-BE49-F238E27FC236}">
                <a16:creationId xmlns:a16="http://schemas.microsoft.com/office/drawing/2014/main" id="{CDEF1A54-1D33-EB7F-8066-D4A2FE781463}"/>
              </a:ext>
            </a:extLst>
          </p:cNvPr>
          <p:cNvSpPr txBox="1"/>
          <p:nvPr/>
        </p:nvSpPr>
        <p:spPr>
          <a:xfrm>
            <a:off x="594360" y="2676525"/>
            <a:ext cx="4490827" cy="2606675"/>
          </a:xfrm>
          <a:prstGeom prst="rect">
            <a:avLst/>
          </a:prstGeom>
        </p:spPr>
        <p:txBody>
          <a:bodyPr vert="horz" lIns="0" tIns="45720" rIns="0" bIns="0" rtlCol="0">
            <a:normAutofit lnSpcReduction="10000"/>
          </a:bodyPr>
          <a:lstStyle/>
          <a:p>
            <a:pPr algn="just">
              <a:lnSpc>
                <a:spcPct val="90000"/>
              </a:lnSpc>
              <a:spcBef>
                <a:spcPts val="1800"/>
              </a:spcBef>
              <a:buFont typeface="Arial" panose="020B0604020202020204" pitchFamily="34" charset="0"/>
            </a:pPr>
            <a:r>
              <a:rPr lang="en-US" sz="2000" b="1">
                <a:solidFill>
                  <a:schemeClr val="bg1"/>
                </a:solidFill>
                <a:effectLst/>
                <a:latin typeface="Calibri" panose="020F0502020204030204" pitchFamily="34" charset="0"/>
              </a:rPr>
              <a:t>Justification:</a:t>
            </a:r>
            <a:br>
              <a:rPr lang="en-US" sz="2000">
                <a:solidFill>
                  <a:schemeClr val="bg1"/>
                </a:solidFill>
                <a:latin typeface="Calibri" panose="020F0502020204030204" pitchFamily="34" charset="0"/>
              </a:rPr>
            </a:br>
            <a:r>
              <a:rPr lang="en-US">
                <a:solidFill>
                  <a:schemeClr val="bg1"/>
                </a:solidFill>
                <a:effectLst/>
                <a:latin typeface="Calibri" panose="020F0502020204030204" pitchFamily="34" charset="0"/>
              </a:rPr>
              <a:t>This analysis directly addresses </a:t>
            </a:r>
            <a:r>
              <a:rPr lang="en-US">
                <a:solidFill>
                  <a:schemeClr val="bg1"/>
                </a:solidFill>
                <a:latin typeface="Calibri" panose="020F0502020204030204" pitchFamily="34" charset="0"/>
              </a:rPr>
              <a:t>the</a:t>
            </a:r>
            <a:r>
              <a:rPr lang="en-US">
                <a:solidFill>
                  <a:schemeClr val="bg1"/>
                </a:solidFill>
                <a:effectLst/>
                <a:latin typeface="Calibri" panose="020F0502020204030204" pitchFamily="34" charset="0"/>
              </a:rPr>
              <a:t> research question regarding which tree species have statistically significant differences in their carbon sequestration potential. By comparing the mean aboveground carbon storage across species, you can identify which species are most effective for carbon capture, which is crucial for making informed recommendations about urban forestry or reforestation. (Gong &amp; Luo, 2022)</a:t>
            </a:r>
            <a:endParaRPr lang="en-US">
              <a:solidFill>
                <a:schemeClr val="bg1"/>
              </a:solidFill>
              <a:latin typeface="Calibri" panose="020F0502020204030204" pitchFamily="34" charset="0"/>
            </a:endParaRPr>
          </a:p>
        </p:txBody>
      </p:sp>
      <p:pic>
        <p:nvPicPr>
          <p:cNvPr id="8" name="Picture 7" descr="A screenshot of a document&#10;&#10;AI-generated content may be incorrect.">
            <a:extLst>
              <a:ext uri="{FF2B5EF4-FFF2-40B4-BE49-F238E27FC236}">
                <a16:creationId xmlns:a16="http://schemas.microsoft.com/office/drawing/2014/main" id="{4376A226-7A21-7F8B-56EE-1A175FDFC990}"/>
              </a:ext>
            </a:extLst>
          </p:cNvPr>
          <p:cNvPicPr>
            <a:picLocks noChangeAspect="1"/>
          </p:cNvPicPr>
          <p:nvPr/>
        </p:nvPicPr>
        <p:blipFill>
          <a:blip r:embed="rId2"/>
          <a:stretch>
            <a:fillRect/>
          </a:stretch>
        </p:blipFill>
        <p:spPr>
          <a:xfrm>
            <a:off x="5881898" y="2676525"/>
            <a:ext cx="5613416" cy="3579132"/>
          </a:xfrm>
          <a:prstGeom prst="rect">
            <a:avLst/>
          </a:prstGeom>
          <a:noFill/>
        </p:spPr>
      </p:pic>
    </p:spTree>
    <p:extLst>
      <p:ext uri="{BB962C8B-B14F-4D97-AF65-F5344CB8AC3E}">
        <p14:creationId xmlns:p14="http://schemas.microsoft.com/office/powerpoint/2010/main" val="1738617489"/>
      </p:ext>
    </p:extLst>
  </p:cSld>
  <p:clrMapOvr>
    <a:masterClrMapping/>
  </p:clrMapOvr>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21FFAC0-05A2-416A-B06C-C248395482CF}">
  <ds:schemaRefs>
    <ds:schemaRef ds:uri="http://schemas.microsoft.com/sharepoint/v3/contenttype/forms"/>
  </ds:schemaRefs>
</ds:datastoreItem>
</file>

<file path=customXml/itemProps2.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Office 2013 - 2022 Theme</Template>
  <TotalTime>423</TotalTime>
  <Words>2881</Words>
  <PresentationFormat>Widescreen</PresentationFormat>
  <Paragraphs>207</Paragraphs>
  <Slides>20</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Custom</vt:lpstr>
      <vt:lpstr>Carbon Sequestration Potential of Tree Species</vt:lpstr>
      <vt:lpstr>PowerPoint Presentation</vt:lpstr>
      <vt:lpstr>Aims,Objectives &amp; Introduction</vt:lpstr>
      <vt:lpstr>Research problem </vt:lpstr>
      <vt:lpstr>Our research importance</vt:lpstr>
      <vt:lpstr>Data collection method </vt:lpstr>
      <vt:lpstr>Statistical Tests(Methodology)</vt:lpstr>
      <vt:lpstr>Results(Correlation analysis)</vt:lpstr>
      <vt:lpstr>Results(One-way Anova)</vt:lpstr>
      <vt:lpstr>Results of one-way Anova</vt:lpstr>
      <vt:lpstr>Interpretation of one-way ANOVA</vt:lpstr>
      <vt:lpstr>Discussion </vt:lpstr>
      <vt:lpstr>Discussion(cont.)</vt:lpstr>
      <vt:lpstr>Recommendations </vt:lpstr>
      <vt:lpstr>Proposed Follow-On </vt:lpstr>
      <vt:lpstr>Proposed Follow-On (cont.) </vt:lpstr>
      <vt:lpstr>Additional Proposed Follow-On Actions </vt:lpstr>
      <vt:lpstr>Additional Proposed Follow-On Actions </vt:lpstr>
      <vt:lpstr>Conclusion for Proposed Follow-Up study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erms:created xsi:type="dcterms:W3CDTF">2025-06-27T09:13:41Z</dcterms:created>
  <dcterms:modified xsi:type="dcterms:W3CDTF">2025-06-28T08:26:54Z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